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47"/>
  </p:notesMasterIdLst>
  <p:sldIdLst>
    <p:sldId id="306" r:id="rId2"/>
    <p:sldId id="257" r:id="rId3"/>
    <p:sldId id="286" r:id="rId4"/>
    <p:sldId id="283" r:id="rId5"/>
    <p:sldId id="287" r:id="rId6"/>
    <p:sldId id="288" r:id="rId7"/>
    <p:sldId id="289" r:id="rId8"/>
    <p:sldId id="290" r:id="rId9"/>
    <p:sldId id="291" r:id="rId10"/>
    <p:sldId id="292" r:id="rId11"/>
    <p:sldId id="293" r:id="rId12"/>
    <p:sldId id="314" r:id="rId13"/>
    <p:sldId id="297" r:id="rId14"/>
    <p:sldId id="295" r:id="rId15"/>
    <p:sldId id="296" r:id="rId16"/>
    <p:sldId id="298" r:id="rId17"/>
    <p:sldId id="299" r:id="rId18"/>
    <p:sldId id="259" r:id="rId19"/>
    <p:sldId id="307" r:id="rId20"/>
    <p:sldId id="261" r:id="rId21"/>
    <p:sldId id="262" r:id="rId22"/>
    <p:sldId id="277" r:id="rId23"/>
    <p:sldId id="263" r:id="rId24"/>
    <p:sldId id="264" r:id="rId25"/>
    <p:sldId id="265" r:id="rId26"/>
    <p:sldId id="266" r:id="rId27"/>
    <p:sldId id="267" r:id="rId28"/>
    <p:sldId id="268" r:id="rId29"/>
    <p:sldId id="269" r:id="rId30"/>
    <p:sldId id="305" r:id="rId31"/>
    <p:sldId id="270" r:id="rId32"/>
    <p:sldId id="271" r:id="rId33"/>
    <p:sldId id="272" r:id="rId34"/>
    <p:sldId id="273" r:id="rId35"/>
    <p:sldId id="274" r:id="rId36"/>
    <p:sldId id="275" r:id="rId37"/>
    <p:sldId id="276" r:id="rId38"/>
    <p:sldId id="313" r:id="rId39"/>
    <p:sldId id="315" r:id="rId40"/>
    <p:sldId id="316" r:id="rId41"/>
    <p:sldId id="301" r:id="rId42"/>
    <p:sldId id="279" r:id="rId43"/>
    <p:sldId id="302" r:id="rId44"/>
    <p:sldId id="303" r:id="rId45"/>
    <p:sldId id="300" r:id="rId4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8" d="100"/>
          <a:sy n="88" d="100"/>
        </p:scale>
        <p:origin x="-112" y="-800"/>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slide" Target="slides/slide45.xml"/><Relationship Id="rId47" Type="http://schemas.openxmlformats.org/officeDocument/2006/relationships/notesMaster" Target="notesMasters/notesMaster1.xml"/><Relationship Id="rId48" Type="http://schemas.openxmlformats.org/officeDocument/2006/relationships/printerSettings" Target="printerSettings/printerSettings1.bin"/><Relationship Id="rId4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53115997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309ac0dc4b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309ac0dc4b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48562e9af7_0_4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48562e9af7_0_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3ef9a53f13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3ef9a53f13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200" b="1">
                <a:solidFill>
                  <a:schemeClr val="dk1"/>
                </a:solidFill>
              </a:rPr>
              <a:t>Who here has had “The Talk”?</a:t>
            </a:r>
            <a:endParaRPr sz="2200" b="1">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3ef9a53f13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3ef9a53f13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48562e9af7_0_5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48562e9af7_0_5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48562e9af7_0_5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48562e9af7_0_5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3ef9a53f13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3ef9a53f13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dk1"/>
              </a:buClr>
              <a:buSzPts val="1100"/>
              <a:buAutoNum type="arabicPeriod"/>
            </a:pPr>
            <a:r>
              <a:rPr lang="en">
                <a:solidFill>
                  <a:schemeClr val="dk1"/>
                </a:solidFill>
              </a:rPr>
              <a:t>Teachers should remind students that regardless of who wins the vote, each student will have the opportunity in the next phase of the framework to </a:t>
            </a:r>
            <a:r>
              <a:rPr lang="en" b="1">
                <a:solidFill>
                  <a:schemeClr val="dk1"/>
                </a:solidFill>
              </a:rPr>
              <a:t>take action in a way that supports their own opinion</a:t>
            </a:r>
            <a:r>
              <a:rPr lang="en">
                <a:solidFill>
                  <a:schemeClr val="dk1"/>
                </a:solidFill>
              </a:rPr>
              <a:t>, even if it was a minority opinion. </a:t>
            </a:r>
            <a:r>
              <a:rPr lang="en">
                <a:solidFill>
                  <a:schemeClr val="dk1"/>
                </a:solidFill>
                <a:highlight>
                  <a:schemeClr val="lt1"/>
                </a:highlight>
              </a:rPr>
              <a:t>Although majority has strength in numbers, in democracies the minority can </a:t>
            </a:r>
            <a:r>
              <a:rPr lang="en" i="1">
                <a:solidFill>
                  <a:schemeClr val="dk1"/>
                </a:solidFill>
                <a:highlight>
                  <a:schemeClr val="lt1"/>
                </a:highlight>
              </a:rPr>
              <a:t>always</a:t>
            </a:r>
            <a:r>
              <a:rPr lang="en">
                <a:solidFill>
                  <a:schemeClr val="dk1"/>
                </a:solidFill>
                <a:highlight>
                  <a:schemeClr val="lt1"/>
                </a:highlight>
              </a:rPr>
              <a:t> work hard to take action and change minds</a:t>
            </a:r>
            <a:r>
              <a:rPr lang="en">
                <a:solidFill>
                  <a:schemeClr val="dk1"/>
                </a:solidFill>
              </a:rPr>
              <a:t>.</a:t>
            </a:r>
            <a:endParaRPr>
              <a:solidFill>
                <a:schemeClr val="dk1"/>
              </a:solidFill>
            </a:endParaRPr>
          </a:p>
          <a:p>
            <a:pPr marL="0" lvl="0" indent="0" algn="l" rtl="0">
              <a:spcBef>
                <a:spcPts val="160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309ac0dc4b_0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309ac0dc4b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Clr>
                <a:schemeClr val="dk1"/>
              </a:buClr>
              <a:buSzPts val="1100"/>
              <a:buFont typeface="Arial"/>
              <a:buNone/>
            </a:pPr>
            <a:r>
              <a:rPr lang="en" sz="1200">
                <a:solidFill>
                  <a:schemeClr val="dk1"/>
                </a:solidFill>
                <a:highlight>
                  <a:schemeClr val="lt1"/>
                </a:highlight>
                <a:latin typeface="Times New Roman"/>
                <a:ea typeface="Times New Roman"/>
                <a:cs typeface="Times New Roman"/>
                <a:sym typeface="Times New Roman"/>
              </a:rPr>
              <a:t>Give students the opportunity to brainstorm action ideas and outline action plans that support their conclusions around the issue. Given the breadth of ideological diversity typically found in classrooms, </a:t>
            </a:r>
            <a:r>
              <a:rPr lang="en" sz="1200" b="1">
                <a:solidFill>
                  <a:schemeClr val="dk1"/>
                </a:solidFill>
                <a:highlight>
                  <a:schemeClr val="lt1"/>
                </a:highlight>
                <a:latin typeface="Times New Roman"/>
                <a:ea typeface="Times New Roman"/>
                <a:cs typeface="Times New Roman"/>
                <a:sym typeface="Times New Roman"/>
              </a:rPr>
              <a:t>there will likely be multiple action plans reflecting dissenting views.</a:t>
            </a:r>
            <a:endParaRPr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48562e9af7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48562e9af7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48562e9af7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48562e9af7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1"/>
                </a:solidFill>
              </a:rPr>
              <a:t>Many think it is to simply give students knowledge about the Constitution or U.S. system of government or Great American heroes to pass tests. 11% said “Problems facing the country today”</a:t>
            </a:r>
            <a:endParaRPr sz="1000">
              <a:solidFill>
                <a:schemeClr val="dk1"/>
              </a:solidFill>
            </a:endParaRPr>
          </a:p>
          <a:p>
            <a:pPr marL="0" lvl="0" indent="0" algn="l" rtl="0">
              <a:spcBef>
                <a:spcPts val="0"/>
              </a:spcBef>
              <a:spcAft>
                <a:spcPts val="0"/>
              </a:spcAft>
              <a:buNone/>
            </a:pPr>
            <a:r>
              <a:rPr lang="en" sz="1000">
                <a:solidFill>
                  <a:schemeClr val="dk1"/>
                </a:solidFill>
              </a:rPr>
              <a:t>Another survey: (80%) Basic knowledge ; (64%) College/workplace preparation; (50%) Democratic education </a:t>
            </a:r>
            <a:endParaRPr sz="1000">
              <a:solidFill>
                <a:schemeClr val="dk1"/>
              </a:solidFill>
            </a:endParaRPr>
          </a:p>
          <a:p>
            <a:pPr marL="0" lvl="0" indent="0" algn="l" rtl="0">
              <a:spcBef>
                <a:spcPts val="0"/>
              </a:spcBef>
              <a:spcAft>
                <a:spcPts val="0"/>
              </a:spcAft>
              <a:buNone/>
            </a:pPr>
            <a:endParaRPr sz="1000">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48562e9af7_0_1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48562e9af7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000">
                <a:solidFill>
                  <a:schemeClr val="dk1"/>
                </a:solidFill>
              </a:rPr>
              <a:t>There is an </a:t>
            </a:r>
            <a:r>
              <a:rPr lang="en" sz="1000" b="1">
                <a:solidFill>
                  <a:srgbClr val="FF0000"/>
                </a:solidFill>
              </a:rPr>
              <a:t>intrinsic connection</a:t>
            </a:r>
            <a:r>
              <a:rPr lang="en" sz="1000">
                <a:solidFill>
                  <a:schemeClr val="dk1"/>
                </a:solidFill>
              </a:rPr>
              <a:t> between the discussion of </a:t>
            </a:r>
            <a:r>
              <a:rPr lang="en" sz="1000" b="1">
                <a:solidFill>
                  <a:schemeClr val="dk1"/>
                </a:solidFill>
              </a:rPr>
              <a:t>controversial political issues </a:t>
            </a:r>
            <a:r>
              <a:rPr lang="en" sz="1000">
                <a:solidFill>
                  <a:schemeClr val="dk1"/>
                </a:solidFill>
              </a:rPr>
              <a:t>and the </a:t>
            </a:r>
            <a:r>
              <a:rPr lang="en" sz="1000" b="1">
                <a:solidFill>
                  <a:schemeClr val="dk1"/>
                </a:solidFill>
              </a:rPr>
              <a:t>health of a democracy. </a:t>
            </a:r>
            <a:r>
              <a:rPr lang="en" sz="1000">
                <a:solidFill>
                  <a:schemeClr val="dk1"/>
                </a:solidFill>
              </a:rPr>
              <a:t>Schools have not just the </a:t>
            </a:r>
            <a:r>
              <a:rPr lang="en" sz="1000" b="1">
                <a:solidFill>
                  <a:srgbClr val="FF0000"/>
                </a:solidFill>
              </a:rPr>
              <a:t>right</a:t>
            </a:r>
            <a:r>
              <a:rPr lang="en" sz="1000">
                <a:solidFill>
                  <a:schemeClr val="dk1"/>
                </a:solidFill>
              </a:rPr>
              <a:t>, but the </a:t>
            </a:r>
            <a:r>
              <a:rPr lang="en" sz="1000" b="1" i="1" u="sng">
                <a:solidFill>
                  <a:schemeClr val="dk1"/>
                </a:solidFill>
              </a:rPr>
              <a:t>obligation</a:t>
            </a:r>
            <a:r>
              <a:rPr lang="en" sz="1000">
                <a:solidFill>
                  <a:schemeClr val="dk1"/>
                </a:solidFill>
              </a:rPr>
              <a:t>, to create an atmosphere of </a:t>
            </a:r>
            <a:r>
              <a:rPr lang="en" sz="1000" b="1">
                <a:solidFill>
                  <a:srgbClr val="FF0000"/>
                </a:solidFill>
              </a:rPr>
              <a:t>intellectual and political freedom</a:t>
            </a:r>
            <a:r>
              <a:rPr lang="en" sz="1000">
                <a:solidFill>
                  <a:schemeClr val="dk1"/>
                </a:solidFill>
              </a:rPr>
              <a:t> that uses genuine public controversies to help students discuss and envision political possibilities. </a:t>
            </a:r>
            <a:endParaRPr sz="1000">
              <a:solidFill>
                <a:schemeClr val="dk1"/>
              </a:solidFill>
            </a:endParaRPr>
          </a:p>
          <a:p>
            <a:pPr marL="0" lvl="0" indent="0" algn="l" rtl="0">
              <a:lnSpc>
                <a:spcPct val="115000"/>
              </a:lnSpc>
              <a:spcBef>
                <a:spcPts val="0"/>
              </a:spcBef>
              <a:spcAft>
                <a:spcPts val="0"/>
              </a:spcAft>
              <a:buNone/>
            </a:pPr>
            <a:r>
              <a:rPr lang="en" sz="1000">
                <a:solidFill>
                  <a:schemeClr val="dk1"/>
                </a:solidFill>
              </a:rPr>
              <a:t>DECREASE POLITICAL POLARIZATION</a:t>
            </a:r>
            <a:endParaRPr sz="1000">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48562e9af7_0_4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48562e9af7_0_4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48562e9af7_0_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48562e9af7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rgbClr val="FF0000"/>
                </a:solidFill>
                <a:highlight>
                  <a:schemeClr val="lt1"/>
                </a:highlight>
              </a:rPr>
              <a:t>Standardized tests assess students’ ability to identify bias, credibility of sources, write thesis statements, and provide evidence for claims. </a:t>
            </a:r>
            <a:endParaRPr sz="16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48562e9af7_0_1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48562e9af7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000">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48562e9af7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48562e9af7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48562e9af7_0_1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48562e9af7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000">
                <a:solidFill>
                  <a:schemeClr val="dk1"/>
                </a:solidFill>
              </a:rPr>
              <a:t>Discussion about politics makes the curriculum </a:t>
            </a:r>
            <a:r>
              <a:rPr lang="en" sz="1000" b="1">
                <a:solidFill>
                  <a:schemeClr val="dk1"/>
                </a:solidFill>
              </a:rPr>
              <a:t>more authentic</a:t>
            </a:r>
            <a:r>
              <a:rPr lang="en" sz="1000">
                <a:solidFill>
                  <a:schemeClr val="dk1"/>
                </a:solidFill>
              </a:rPr>
              <a:t> and relevant; This kind of learning is </a:t>
            </a:r>
            <a:r>
              <a:rPr lang="en" sz="1000" b="1">
                <a:solidFill>
                  <a:schemeClr val="dk1"/>
                </a:solidFill>
              </a:rPr>
              <a:t>emotional  → engagement</a:t>
            </a:r>
            <a:endParaRPr sz="1000" b="1">
              <a:solidFill>
                <a:schemeClr val="dk1"/>
              </a:solidFill>
            </a:endParaRPr>
          </a:p>
          <a:p>
            <a:pPr marL="0" lvl="0" indent="0" algn="l" rtl="0">
              <a:spcBef>
                <a:spcPts val="0"/>
              </a:spcBef>
              <a:spcAft>
                <a:spcPts val="0"/>
              </a:spcAft>
              <a:buNone/>
            </a:pPr>
            <a:r>
              <a:rPr lang="en" sz="1000"/>
              <a:t>Issues tend to </a:t>
            </a:r>
            <a:endParaRPr sz="10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48562e9af7_0_1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48562e9af7_0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000">
              <a:solidFill>
                <a:schemeClr val="dk2"/>
              </a:solidFill>
            </a:endParaRPr>
          </a:p>
          <a:p>
            <a:pPr marL="0" lvl="0" indent="0" algn="l" rtl="0">
              <a:spcBef>
                <a:spcPts val="0"/>
              </a:spcBef>
              <a:spcAft>
                <a:spcPts val="0"/>
              </a:spcAft>
              <a:buNone/>
            </a:pPr>
            <a:r>
              <a:rPr lang="en" sz="1000"/>
              <a:t>practice</a:t>
            </a:r>
            <a:endParaRPr sz="10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48562e9af7_0_1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48562e9af7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000" b="1"/>
              <a:t>“It is so hard to </a:t>
            </a:r>
            <a:r>
              <a:rPr lang="en" sz="1000" b="1" u="sng"/>
              <a:t>solve problems</a:t>
            </a:r>
            <a:r>
              <a:rPr lang="en" sz="1000" b="1"/>
              <a:t> in a climate where so many people are so sure their opinions are not just right, but it’s the only legitimate way to think.” -Diana Hess</a:t>
            </a:r>
            <a:endParaRPr sz="1000"/>
          </a:p>
          <a:p>
            <a:pPr marL="0" lvl="0" indent="0" algn="l" rtl="0">
              <a:spcBef>
                <a:spcPts val="0"/>
              </a:spcBef>
              <a:spcAft>
                <a:spcPts val="0"/>
              </a:spcAft>
              <a:buNone/>
            </a:pPr>
            <a:endParaRPr sz="10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48562e9af7_0_2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48562e9af7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i="1"/>
              <a:t>“Political discussions familiarize people with legitimate rationales for opposing views. People become willing to extend important and significant rights to people who are different from oneself, which is especially important for highly diverse democracies.”</a:t>
            </a:r>
            <a:endParaRPr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48562e9af7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48562e9af7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48562e9af7_0_2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48562e9af7_0_2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48562e9af7_0_2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48562e9af7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Children are little philosophers who have a keen sense of fairness. They all react differently</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48562e9af7_0_2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48562e9af7_0_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48562e9af7_0_6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48562e9af7_0_6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highlight>
                  <a:srgbClr val="FFFFFF"/>
                </a:highlight>
              </a:rPr>
              <a:t>Can we really protect </a:t>
            </a:r>
            <a:r>
              <a:rPr lang="en" sz="1200" u="sng">
                <a:highlight>
                  <a:srgbClr val="FFFFFF"/>
                </a:highlight>
              </a:rPr>
              <a:t>ALL</a:t>
            </a:r>
            <a:r>
              <a:rPr lang="en" sz="1200">
                <a:highlight>
                  <a:srgbClr val="FFFFFF"/>
                </a:highlight>
              </a:rPr>
              <a:t> of our students from traumatic knowledge &amp; experiences? Why should some children have to feel trauma and others be protected from it? </a:t>
            </a:r>
            <a:endParaRPr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48562e9af7_0_1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48562e9af7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000">
              <a:solidFill>
                <a:schemeClr val="dk2"/>
              </a:solidFill>
            </a:endParaRPr>
          </a:p>
          <a:p>
            <a:pPr marL="0" lvl="0" indent="0" algn="l" rtl="0">
              <a:spcBef>
                <a:spcPts val="0"/>
              </a:spcBef>
              <a:spcAft>
                <a:spcPts val="0"/>
              </a:spcAft>
              <a:buNone/>
            </a:pPr>
            <a:r>
              <a:rPr lang="en" sz="1000"/>
              <a:t>practice</a:t>
            </a:r>
            <a:endParaRPr sz="10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48562e9af7_0_3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48562e9af7_0_3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Oftentimes controversial news touches lives of those who are historically marginalized- White supremacist rallies, Colin Kaepernick/BLM protests (AA), President asks why we want people from “shithole countries”/tear gas at children at the border (immigrants), terrorism (Arab &amp; Muslim people), transgender bathroom issue (LGBTQ), ----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48562e9af7_0_3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48562e9af7_0_3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48562e9af7_0_3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48562e9af7_0_3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1200"/>
              <a:t>It’s riskier for your marginalized kids to </a:t>
            </a:r>
            <a:r>
              <a:rPr lang="en" sz="1200" u="sng"/>
              <a:t>not</a:t>
            </a:r>
            <a:r>
              <a:rPr lang="en" sz="1200"/>
              <a:t> discuss controversial issues. Our marginalized kids have heard problematic statements about their identities already or will likely hear it soon. Classrooms are ideal spaces in which there has (hopefully) been community building, follow-up questions, range of resources/information available, dialogue, &amp; deliberation.</a:t>
            </a:r>
            <a:endParaRPr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48562e9af7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48562e9af7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i="1"/>
              <a:t>“Political discussions familiarize people with legitimate rationales for opposing views. People become willing to extend important and significant rights to people who are different from oneself, which is especially important for highly diverse democracies.”</a:t>
            </a:r>
            <a:endParaRPr sz="12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48562e9af7_0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48562e9af7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500">
                <a:solidFill>
                  <a:schemeClr val="dk1"/>
                </a:solidFill>
              </a:rPr>
              <a:t>Most teachers who get in trouble, don’t follow these guidelines</a:t>
            </a:r>
            <a:endParaRPr sz="1400">
              <a:solidFill>
                <a:schemeClr val="dk1"/>
              </a:solidFill>
            </a:endParaRPr>
          </a:p>
          <a:p>
            <a:pPr marL="0" lvl="0" indent="0" algn="l" rtl="0">
              <a:spcBef>
                <a:spcPts val="160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3cf4d99bd2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3cf4d99bd2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31426d2466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31426d2466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48562e9af7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48562e9af7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309ac0dc4b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309ac0dc4b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indent="-361950">
              <a:lnSpc>
                <a:spcPct val="100000"/>
              </a:lnSpc>
              <a:buClr>
                <a:srgbClr val="000000"/>
              </a:buClr>
              <a:buSzPts val="2100"/>
            </a:pPr>
            <a:r>
              <a:rPr lang="en-US" dirty="0" smtClean="0">
                <a:solidFill>
                  <a:srgbClr val="000000"/>
                </a:solidFill>
              </a:rPr>
              <a:t>When you hear a perspective you don’t agree with, ask questions, listen and use respectful sentence starters.</a:t>
            </a:r>
            <a:endParaRPr lang="en-US" dirty="0">
              <a:solidFill>
                <a:schemeClr val="dk1"/>
              </a:solidFill>
              <a:highlight>
                <a:srgbClr val="FFFFFF"/>
              </a:highlight>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48562e9af7_0_2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48562e9af7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44ae48a194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44ae48a194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3e4ad2fe5e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3e4ad2fe5e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914400" lvl="0" indent="0" algn="l" rtl="0">
              <a:spcBef>
                <a:spcPts val="0"/>
              </a:spcBef>
              <a:spcAft>
                <a:spcPts val="0"/>
              </a:spcAft>
              <a:buNone/>
            </a:pPr>
            <a:r>
              <a:rPr lang="en" sz="1800">
                <a:solidFill>
                  <a:schemeClr val="dk1"/>
                </a:solidFill>
                <a:highlight>
                  <a:schemeClr val="lt1"/>
                </a:highlight>
              </a:rPr>
              <a:t>Eliciting prior knowledge is a fundamental part of learning</a:t>
            </a:r>
            <a:endParaRPr sz="1800">
              <a:solidFill>
                <a:schemeClr val="dk1"/>
              </a:solidFill>
              <a:highlight>
                <a:schemeClr val="lt1"/>
              </a:highlight>
            </a:endParaRPr>
          </a:p>
          <a:p>
            <a:pPr marL="0" lvl="0" indent="0" algn="l" rtl="0">
              <a:spcBef>
                <a:spcPts val="160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3cf4d99bd2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3cf4d99bd2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Racial Literacy - </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312ebed5e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312ebed5e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smtClean="0"/>
              <a:t>Racial Literacy - </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309ac0dc4b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309ac0dc4b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Clr>
                <a:schemeClr val="dk1"/>
              </a:buClr>
              <a:buSzPts val="1600"/>
              <a:buChar char="●"/>
            </a:pPr>
            <a:r>
              <a:rPr lang="en" sz="1600">
                <a:solidFill>
                  <a:schemeClr val="dk1"/>
                </a:solidFill>
                <a:highlight>
                  <a:schemeClr val="lt1"/>
                </a:highlight>
              </a:rPr>
              <a:t>Reflection about experiences is strongest way for learning to stick</a:t>
            </a:r>
            <a:endParaRPr sz="1600">
              <a:solidFill>
                <a:schemeClr val="dk1"/>
              </a:solidFill>
              <a:highlight>
                <a:schemeClr val="lt1"/>
              </a:highlight>
            </a:endParaRPr>
          </a:p>
          <a:p>
            <a:pPr marL="457200" lvl="0" indent="-330200" algn="l" rtl="0">
              <a:spcBef>
                <a:spcPts val="0"/>
              </a:spcBef>
              <a:spcAft>
                <a:spcPts val="0"/>
              </a:spcAft>
              <a:buClr>
                <a:schemeClr val="dk1"/>
              </a:buClr>
              <a:buSzPts val="1600"/>
              <a:buChar char="●"/>
            </a:pPr>
            <a:r>
              <a:rPr lang="en" sz="1600">
                <a:solidFill>
                  <a:schemeClr val="dk1"/>
                </a:solidFill>
                <a:highlight>
                  <a:schemeClr val="lt1"/>
                </a:highlight>
              </a:rPr>
              <a:t>Important for introverted learners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340c709003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340c709003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5.png"/><Relationship Id="rId3"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png"/><Relationship Id="rId8" Type="http://schemas.openxmlformats.org/officeDocument/2006/relationships/image" Target="../media/image2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3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4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4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4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4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4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4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4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4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5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5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5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5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5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5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6.png"/><Relationship Id="rId3" Type="http://schemas.openxmlformats.org/officeDocument/2006/relationships/image" Target="../media/image57.png"/></Relationships>
</file>

<file path=ppt/slides/_rels/slide41.xml.rels><?xml version="1.0" encoding="UTF-8" standalone="yes"?>
<Relationships xmlns="http://schemas.openxmlformats.org/package/2006/relationships"><Relationship Id="rId3" Type="http://schemas.openxmlformats.org/officeDocument/2006/relationships/hyperlink" Target="https://docs.google.com/document/d/1WyzarfA7E5hdjvPfy2EohOwWWSu-REvGnnwdhJ9qPCM/edit" TargetMode="External"/><Relationship Id="rId4" Type="http://schemas.openxmlformats.org/officeDocument/2006/relationships/hyperlink" Target="https://docs.google.com/document/d/1tNTnHrUK4sEFIGSxSOAMjGy9MJwSKvJ0QN0xfcOJPww/edit" TargetMode="External"/><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42.xml.rels><?xml version="1.0" encoding="UTF-8" standalone="yes"?>
<Relationships xmlns="http://schemas.openxmlformats.org/package/2006/relationships"><Relationship Id="rId11" Type="http://schemas.openxmlformats.org/officeDocument/2006/relationships/hyperlink" Target="https://www.teachingforchange.org/teacher-resources/zinn-education-project" TargetMode="External"/><Relationship Id="rId12" Type="http://schemas.openxmlformats.org/officeDocument/2006/relationships/hyperlink" Target="https://newsela.com/" TargetMode="External"/><Relationship Id="rId13" Type="http://schemas.openxmlformats.org/officeDocument/2006/relationships/hyperlink" Target="https://www.socialstudies.org/publications/ssyl" TargetMode="External"/><Relationship Id="rId14" Type="http://schemas.openxmlformats.org/officeDocument/2006/relationships/hyperlink" Target="https://www.zinnedproject.org/news/conferences/" TargetMode="External"/><Relationship Id="rId15" Type="http://schemas.openxmlformats.org/officeDocument/2006/relationships/hyperlink" Target="https://esses19.wordpress.com/" TargetMode="External"/><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hyperlink" Target="https://www.facebook.com/groups/CRESST/" TargetMode="External"/><Relationship Id="rId4" Type="http://schemas.openxmlformats.org/officeDocument/2006/relationships/hyperlink" Target="https://sschat.org/" TargetMode="External"/><Relationship Id="rId5" Type="http://schemas.openxmlformats.org/officeDocument/2006/relationships/hyperlink" Target="https://visionsofed.com/podcast/" TargetMode="External"/><Relationship Id="rId6" Type="http://schemas.openxmlformats.org/officeDocument/2006/relationships/hyperlink" Target="https://www.tolerance.org/" TargetMode="External"/><Relationship Id="rId7" Type="http://schemas.openxmlformats.org/officeDocument/2006/relationships/hyperlink" Target="https://www.facinghistory.org/" TargetMode="External"/><Relationship Id="rId8" Type="http://schemas.openxmlformats.org/officeDocument/2006/relationships/hyperlink" Target="http://crf-usa.org/" TargetMode="External"/><Relationship Id="rId9" Type="http://schemas.openxmlformats.org/officeDocument/2006/relationships/hyperlink" Target="http://www.choices.edu/" TargetMode="External"/><Relationship Id="rId10" Type="http://schemas.openxmlformats.org/officeDocument/2006/relationships/hyperlink" Target="https://www.rethinkingschools.org/"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hyperlink" Target="https://doi.org/10.1080/03634520600748557"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hyperlink" Target="http://www.youtube.com/watch?v=C66ZqDfKLl4" TargetMode="External"/><Relationship Id="rId4" Type="http://schemas.openxmlformats.org/officeDocument/2006/relationships/image" Target="../media/image9.jpg"/><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hyperlink" Target="https://www.c3teachers.org/wp-content/uploads/2015/06/Inquiry-Design-Model-glance.pdf" TargetMode="External"/><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39"/>
          <p:cNvSpPr txBox="1">
            <a:spLocks noGrp="1"/>
          </p:cNvSpPr>
          <p:nvPr>
            <p:ph type="title"/>
          </p:nvPr>
        </p:nvSpPr>
        <p:spPr>
          <a:xfrm>
            <a:off x="378650" y="503275"/>
            <a:ext cx="8520600" cy="39594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9000" b="1" dirty="0">
                <a:solidFill>
                  <a:srgbClr val="FF0000"/>
                </a:solidFill>
              </a:rPr>
              <a:t>LETS ACT</a:t>
            </a:r>
            <a:endParaRPr sz="9000" b="1" dirty="0">
              <a:solidFill>
                <a:srgbClr val="FF0000"/>
              </a:solidFill>
            </a:endParaRPr>
          </a:p>
          <a:p>
            <a:pPr marL="0" lvl="0" indent="0" algn="ctr" rtl="0">
              <a:spcBef>
                <a:spcPts val="0"/>
              </a:spcBef>
              <a:spcAft>
                <a:spcPts val="0"/>
              </a:spcAft>
              <a:buNone/>
            </a:pPr>
            <a:endParaRPr sz="2200" b="1" dirty="0"/>
          </a:p>
          <a:p>
            <a:pPr marL="0" lvl="0" indent="0" algn="ctr" rtl="0">
              <a:spcBef>
                <a:spcPts val="0"/>
              </a:spcBef>
              <a:spcAft>
                <a:spcPts val="0"/>
              </a:spcAft>
              <a:buNone/>
            </a:pPr>
            <a:r>
              <a:rPr lang="en-US" sz="2200" b="1" dirty="0" smtClean="0"/>
              <a:t>A Pathway to Racial Literacy:</a:t>
            </a:r>
            <a:br>
              <a:rPr lang="en-US" sz="2200" b="1" dirty="0" smtClean="0"/>
            </a:br>
            <a:r>
              <a:rPr lang="en-US" sz="2200" b="1" dirty="0" smtClean="0"/>
              <a:t>Using the LETS ACT Framework to Teach Controversial Issues</a:t>
            </a:r>
            <a:endParaRPr sz="2200" b="1" dirty="0"/>
          </a:p>
          <a:p>
            <a:pPr marL="0" lvl="0" indent="0" algn="l" rtl="0">
              <a:spcBef>
                <a:spcPts val="0"/>
              </a:spcBef>
              <a:spcAft>
                <a:spcPts val="0"/>
              </a:spcAft>
              <a:buClr>
                <a:schemeClr val="dk1"/>
              </a:buClr>
              <a:buSzPts val="1100"/>
              <a:buFont typeface="Arial"/>
              <a:buNone/>
            </a:pPr>
            <a:endParaRPr sz="1600" dirty="0"/>
          </a:p>
          <a:p>
            <a:pPr marL="0" lvl="0" indent="0" algn="l" rtl="0">
              <a:spcBef>
                <a:spcPts val="0"/>
              </a:spcBef>
              <a:spcAft>
                <a:spcPts val="0"/>
              </a:spcAft>
              <a:buClr>
                <a:schemeClr val="dk1"/>
              </a:buClr>
              <a:buSzPts val="1100"/>
              <a:buFont typeface="Arial"/>
              <a:buNone/>
            </a:pPr>
            <a:endParaRPr sz="1600" dirty="0"/>
          </a:p>
          <a:p>
            <a:pPr marL="0" lvl="0" indent="0" algn="ctr" rtl="0">
              <a:spcBef>
                <a:spcPts val="0"/>
              </a:spcBef>
              <a:spcAft>
                <a:spcPts val="0"/>
              </a:spcAft>
              <a:buClr>
                <a:schemeClr val="dk1"/>
              </a:buClr>
              <a:buSzPts val="1100"/>
              <a:buFont typeface="Arial"/>
              <a:buNone/>
            </a:pPr>
            <a:r>
              <a:rPr lang="en" sz="2200" b="1" dirty="0" smtClean="0">
                <a:solidFill>
                  <a:srgbClr val="FF0000"/>
                </a:solidFill>
              </a:rPr>
              <a:t>L</a:t>
            </a:r>
            <a:r>
              <a:rPr lang="en-US" sz="2200" dirty="0" smtClean="0">
                <a:solidFill>
                  <a:schemeClr val="tx1"/>
                </a:solidFill>
              </a:rPr>
              <a:t>OVE</a:t>
            </a:r>
            <a:r>
              <a:rPr lang="en-US" sz="2200" b="1" dirty="0" smtClean="0">
                <a:solidFill>
                  <a:srgbClr val="FF0000"/>
                </a:solidFill>
              </a:rPr>
              <a:t> &amp; L</a:t>
            </a:r>
            <a:r>
              <a:rPr lang="en" sz="2200" dirty="0" smtClean="0">
                <a:solidFill>
                  <a:srgbClr val="000000"/>
                </a:solidFill>
              </a:rPr>
              <a:t>ISTEN </a:t>
            </a:r>
            <a:r>
              <a:rPr lang="en" sz="2200" dirty="0">
                <a:solidFill>
                  <a:srgbClr val="000000"/>
                </a:solidFill>
              </a:rPr>
              <a:t>- </a:t>
            </a:r>
            <a:r>
              <a:rPr lang="en" sz="2200" b="1" dirty="0">
                <a:solidFill>
                  <a:srgbClr val="FF0000"/>
                </a:solidFill>
              </a:rPr>
              <a:t>E</a:t>
            </a:r>
            <a:r>
              <a:rPr lang="en" sz="2200" dirty="0">
                <a:solidFill>
                  <a:srgbClr val="000000"/>
                </a:solidFill>
              </a:rPr>
              <a:t>DUCATE - </a:t>
            </a:r>
            <a:r>
              <a:rPr lang="en" sz="2200" b="1" dirty="0">
                <a:solidFill>
                  <a:srgbClr val="FF0000"/>
                </a:solidFill>
              </a:rPr>
              <a:t>T</a:t>
            </a:r>
            <a:r>
              <a:rPr lang="en" sz="2200" dirty="0">
                <a:solidFill>
                  <a:srgbClr val="000000"/>
                </a:solidFill>
              </a:rPr>
              <a:t>ALK </a:t>
            </a:r>
            <a:r>
              <a:rPr lang="mr-IN" sz="2200" dirty="0" smtClean="0">
                <a:solidFill>
                  <a:srgbClr val="000000"/>
                </a:solidFill>
              </a:rPr>
              <a:t>–</a:t>
            </a:r>
            <a:r>
              <a:rPr lang="en-US" sz="2200" dirty="0" smtClean="0">
                <a:solidFill>
                  <a:srgbClr val="000000"/>
                </a:solidFill>
              </a:rPr>
              <a:t> </a:t>
            </a:r>
            <a:r>
              <a:rPr lang="en-US" sz="2200" b="1" dirty="0" smtClean="0">
                <a:solidFill>
                  <a:srgbClr val="FF0000"/>
                </a:solidFill>
              </a:rPr>
              <a:t>S</a:t>
            </a:r>
            <a:r>
              <a:rPr lang="en-US" sz="2200" dirty="0" smtClean="0">
                <a:solidFill>
                  <a:srgbClr val="000000"/>
                </a:solidFill>
              </a:rPr>
              <a:t>EARCH</a:t>
            </a:r>
            <a:r>
              <a:rPr lang="en" sz="2200" dirty="0" smtClean="0">
                <a:solidFill>
                  <a:srgbClr val="000000"/>
                </a:solidFill>
              </a:rPr>
              <a:t> </a:t>
            </a:r>
            <a:endParaRPr sz="2200" dirty="0">
              <a:solidFill>
                <a:srgbClr val="000000"/>
              </a:solidFill>
            </a:endParaRPr>
          </a:p>
          <a:p>
            <a:pPr marL="0" lvl="0" indent="0" algn="ctr" rtl="0">
              <a:spcBef>
                <a:spcPts val="0"/>
              </a:spcBef>
              <a:spcAft>
                <a:spcPts val="0"/>
              </a:spcAft>
              <a:buClr>
                <a:schemeClr val="dk1"/>
              </a:buClr>
              <a:buSzPts val="1100"/>
              <a:buFont typeface="Arial"/>
              <a:buNone/>
            </a:pPr>
            <a:r>
              <a:rPr lang="en" sz="2200" b="1" dirty="0">
                <a:solidFill>
                  <a:srgbClr val="FF0000"/>
                </a:solidFill>
              </a:rPr>
              <a:t>A</a:t>
            </a:r>
            <a:r>
              <a:rPr lang="en" sz="2200" dirty="0">
                <a:solidFill>
                  <a:srgbClr val="000000"/>
                </a:solidFill>
              </a:rPr>
              <a:t>NALYZE - </a:t>
            </a:r>
            <a:r>
              <a:rPr lang="en" sz="2200" b="1" dirty="0">
                <a:solidFill>
                  <a:srgbClr val="FF0000"/>
                </a:solidFill>
              </a:rPr>
              <a:t>C</a:t>
            </a:r>
            <a:r>
              <a:rPr lang="en" sz="2200" dirty="0">
                <a:solidFill>
                  <a:srgbClr val="000000"/>
                </a:solidFill>
              </a:rPr>
              <a:t>ONCLUDE - </a:t>
            </a:r>
            <a:r>
              <a:rPr lang="en" sz="2200" b="1" dirty="0">
                <a:solidFill>
                  <a:srgbClr val="FF0000"/>
                </a:solidFill>
              </a:rPr>
              <a:t>T</a:t>
            </a:r>
            <a:r>
              <a:rPr lang="en" sz="2200" dirty="0">
                <a:solidFill>
                  <a:srgbClr val="000000"/>
                </a:solidFill>
              </a:rPr>
              <a:t>AKE ACTION</a:t>
            </a:r>
            <a:endParaRPr sz="2200" dirty="0">
              <a:solidFill>
                <a:srgbClr val="000000"/>
              </a:solidFill>
            </a:endParaRPr>
          </a:p>
          <a:p>
            <a:pPr marL="0" lvl="0" indent="0" algn="l" rtl="0">
              <a:spcBef>
                <a:spcPts val="0"/>
              </a:spcBef>
              <a:spcAft>
                <a:spcPts val="1600"/>
              </a:spcAft>
              <a:buNone/>
            </a:pPr>
            <a:endParaRPr sz="2200" dirty="0"/>
          </a:p>
        </p:txBody>
      </p:sp>
    </p:spTree>
    <p:extLst>
      <p:ext uri="{BB962C8B-B14F-4D97-AF65-F5344CB8AC3E}">
        <p14:creationId xmlns:p14="http://schemas.microsoft.com/office/powerpoint/2010/main" val="184647743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49"/>
          <p:cNvSpPr txBox="1">
            <a:spLocks noGrp="1"/>
          </p:cNvSpPr>
          <p:nvPr>
            <p:ph type="body" idx="1"/>
          </p:nvPr>
        </p:nvSpPr>
        <p:spPr>
          <a:xfrm>
            <a:off x="311700" y="1152475"/>
            <a:ext cx="5838000" cy="34164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81000" algn="l" rtl="0">
              <a:spcBef>
                <a:spcPts val="0"/>
              </a:spcBef>
              <a:spcAft>
                <a:spcPts val="0"/>
              </a:spcAft>
              <a:buClr>
                <a:srgbClr val="000000"/>
              </a:buClr>
              <a:buSzPts val="2400"/>
              <a:buAutoNum type="arabicPeriod"/>
            </a:pPr>
            <a:r>
              <a:rPr lang="en" sz="2400" dirty="0">
                <a:solidFill>
                  <a:srgbClr val="000000"/>
                </a:solidFill>
              </a:rPr>
              <a:t>Children’s Literature</a:t>
            </a:r>
            <a:endParaRPr sz="2400" dirty="0">
              <a:solidFill>
                <a:srgbClr val="000000"/>
              </a:solidFill>
            </a:endParaRPr>
          </a:p>
          <a:p>
            <a:pPr marL="457200" lvl="0" indent="-381000" algn="l" rtl="0">
              <a:spcBef>
                <a:spcPts val="0"/>
              </a:spcBef>
              <a:spcAft>
                <a:spcPts val="0"/>
              </a:spcAft>
              <a:buClr>
                <a:srgbClr val="000000"/>
              </a:buClr>
              <a:buSzPts val="2400"/>
              <a:buAutoNum type="arabicPeriod"/>
            </a:pPr>
            <a:r>
              <a:rPr lang="en" sz="2400" dirty="0">
                <a:solidFill>
                  <a:srgbClr val="000000"/>
                </a:solidFill>
              </a:rPr>
              <a:t>Historical Analysis</a:t>
            </a:r>
            <a:endParaRPr sz="2400" dirty="0">
              <a:solidFill>
                <a:srgbClr val="000000"/>
              </a:solidFill>
            </a:endParaRPr>
          </a:p>
          <a:p>
            <a:pPr marL="457200" lvl="0" indent="-381000" algn="l" rtl="0">
              <a:spcBef>
                <a:spcPts val="0"/>
              </a:spcBef>
              <a:spcAft>
                <a:spcPts val="0"/>
              </a:spcAft>
              <a:buClr>
                <a:srgbClr val="000000"/>
              </a:buClr>
              <a:buSzPts val="2400"/>
              <a:buAutoNum type="arabicPeriod"/>
            </a:pPr>
            <a:r>
              <a:rPr lang="en" sz="2400" dirty="0">
                <a:solidFill>
                  <a:srgbClr val="000000"/>
                </a:solidFill>
              </a:rPr>
              <a:t>Consequence Mapping</a:t>
            </a:r>
            <a:endParaRPr sz="2400" dirty="0">
              <a:solidFill>
                <a:srgbClr val="000000"/>
              </a:solidFill>
            </a:endParaRPr>
          </a:p>
          <a:p>
            <a:pPr marL="457200" lvl="0" indent="-381000" algn="l" rtl="0">
              <a:spcBef>
                <a:spcPts val="0"/>
              </a:spcBef>
              <a:spcAft>
                <a:spcPts val="0"/>
              </a:spcAft>
              <a:buClr>
                <a:srgbClr val="000000"/>
              </a:buClr>
              <a:buSzPts val="2400"/>
              <a:buAutoNum type="arabicPeriod"/>
            </a:pPr>
            <a:r>
              <a:rPr lang="en" sz="2400" dirty="0">
                <a:solidFill>
                  <a:srgbClr val="000000"/>
                </a:solidFill>
              </a:rPr>
              <a:t>Systems Thinking </a:t>
            </a:r>
            <a:endParaRPr sz="2400" dirty="0">
              <a:solidFill>
                <a:srgbClr val="000000"/>
              </a:solidFill>
            </a:endParaRPr>
          </a:p>
          <a:p>
            <a:pPr marL="457200" lvl="0" indent="-381000" algn="l" rtl="0">
              <a:spcBef>
                <a:spcPts val="0"/>
              </a:spcBef>
              <a:spcAft>
                <a:spcPts val="0"/>
              </a:spcAft>
              <a:buClr>
                <a:srgbClr val="000000"/>
              </a:buClr>
              <a:buSzPts val="2400"/>
              <a:buAutoNum type="arabicPeriod"/>
            </a:pPr>
            <a:r>
              <a:rPr lang="en" sz="2400" dirty="0">
                <a:solidFill>
                  <a:srgbClr val="000000"/>
                </a:solidFill>
              </a:rPr>
              <a:t>Political Cartoons</a:t>
            </a:r>
            <a:endParaRPr sz="2400" dirty="0">
              <a:solidFill>
                <a:srgbClr val="000000"/>
              </a:solidFill>
            </a:endParaRPr>
          </a:p>
          <a:p>
            <a:pPr marL="457200" lvl="0" indent="-381000" algn="l" rtl="0">
              <a:spcBef>
                <a:spcPts val="0"/>
              </a:spcBef>
              <a:spcAft>
                <a:spcPts val="0"/>
              </a:spcAft>
              <a:buClr>
                <a:srgbClr val="000000"/>
              </a:buClr>
              <a:buSzPts val="2400"/>
              <a:buAutoNum type="arabicPeriod"/>
            </a:pPr>
            <a:r>
              <a:rPr lang="en" sz="2400" dirty="0">
                <a:solidFill>
                  <a:srgbClr val="000000"/>
                </a:solidFill>
              </a:rPr>
              <a:t>Role play (see Dos &amp; Don’ts Handout)</a:t>
            </a:r>
            <a:endParaRPr sz="2400" dirty="0">
              <a:solidFill>
                <a:srgbClr val="000000"/>
              </a:solidFill>
            </a:endParaRPr>
          </a:p>
          <a:p>
            <a:pPr marL="457200" lvl="0" indent="-381000" algn="l" rtl="0">
              <a:spcBef>
                <a:spcPts val="0"/>
              </a:spcBef>
              <a:spcAft>
                <a:spcPts val="0"/>
              </a:spcAft>
              <a:buClr>
                <a:srgbClr val="000000"/>
              </a:buClr>
              <a:buSzPts val="2400"/>
              <a:buAutoNum type="arabicPeriod"/>
            </a:pPr>
            <a:r>
              <a:rPr lang="en" sz="2400" dirty="0">
                <a:solidFill>
                  <a:srgbClr val="000000"/>
                </a:solidFill>
              </a:rPr>
              <a:t>Media Literacy - Source Analysis</a:t>
            </a:r>
            <a:endParaRPr sz="2400" dirty="0">
              <a:solidFill>
                <a:srgbClr val="000000"/>
              </a:solidFill>
            </a:endParaRPr>
          </a:p>
        </p:txBody>
      </p:sp>
      <p:sp>
        <p:nvSpPr>
          <p:cNvPr id="323" name="Google Shape;323;p49"/>
          <p:cNvSpPr txBox="1">
            <a:spLocks noGrp="1"/>
          </p:cNvSpPr>
          <p:nvPr>
            <p:ph type="title"/>
          </p:nvPr>
        </p:nvSpPr>
        <p:spPr>
          <a:xfrm>
            <a:off x="196075" y="1266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3600">
                <a:solidFill>
                  <a:srgbClr val="FF0000"/>
                </a:solidFill>
              </a:rPr>
              <a:t>5. Analyze - How do you go deeper? </a:t>
            </a:r>
            <a:endParaRPr sz="3600" b="1">
              <a:solidFill>
                <a:srgbClr val="FF0000"/>
              </a:solidFill>
            </a:endParaRPr>
          </a:p>
        </p:txBody>
      </p:sp>
      <p:pic>
        <p:nvPicPr>
          <p:cNvPr id="324" name="Google Shape;324;p49"/>
          <p:cNvPicPr preferRelativeResize="0"/>
          <p:nvPr/>
        </p:nvPicPr>
        <p:blipFill>
          <a:blip r:embed="rId3">
            <a:alphaModFix/>
          </a:blip>
          <a:stretch>
            <a:fillRect/>
          </a:stretch>
        </p:blipFill>
        <p:spPr>
          <a:xfrm>
            <a:off x="6635725" y="1350801"/>
            <a:ext cx="2009350" cy="3145975"/>
          </a:xfrm>
          <a:prstGeom prst="rect">
            <a:avLst/>
          </a:prstGeom>
          <a:noFill/>
          <a:ln>
            <a:noFill/>
          </a:ln>
        </p:spPr>
      </p:pic>
      <p:cxnSp>
        <p:nvCxnSpPr>
          <p:cNvPr id="325" name="Google Shape;325;p49"/>
          <p:cNvCxnSpPr/>
          <p:nvPr/>
        </p:nvCxnSpPr>
        <p:spPr>
          <a:xfrm>
            <a:off x="7596675" y="1192525"/>
            <a:ext cx="22500" cy="2396700"/>
          </a:xfrm>
          <a:prstGeom prst="straightConnector1">
            <a:avLst/>
          </a:prstGeom>
          <a:noFill/>
          <a:ln w="76200" cap="flat" cmpd="sng">
            <a:solidFill>
              <a:srgbClr val="FF0000"/>
            </a:solidFill>
            <a:prstDash val="solid"/>
            <a:round/>
            <a:headEnd type="none" w="med" len="med"/>
            <a:tailEnd type="triangle" w="med" len="med"/>
          </a:ln>
        </p:spPr>
      </p:cxn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29"/>
        <p:cNvGrpSpPr/>
        <p:nvPr/>
      </p:nvGrpSpPr>
      <p:grpSpPr>
        <a:xfrm>
          <a:off x="0" y="0"/>
          <a:ext cx="0" cy="0"/>
          <a:chOff x="0" y="0"/>
          <a:chExt cx="0" cy="0"/>
        </a:xfrm>
      </p:grpSpPr>
      <p:sp>
        <p:nvSpPr>
          <p:cNvPr id="330" name="Google Shape;330;p50"/>
          <p:cNvSpPr txBox="1">
            <a:spLocks noGrp="1"/>
          </p:cNvSpPr>
          <p:nvPr>
            <p:ph type="title"/>
          </p:nvPr>
        </p:nvSpPr>
        <p:spPr>
          <a:xfrm>
            <a:off x="196075" y="1266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3600">
                <a:solidFill>
                  <a:srgbClr val="FF0000"/>
                </a:solidFill>
              </a:rPr>
              <a:t>5. Analyze</a:t>
            </a:r>
            <a:r>
              <a:rPr lang="en" sz="5000">
                <a:solidFill>
                  <a:srgbClr val="FF0000"/>
                </a:solidFill>
              </a:rPr>
              <a:t> </a:t>
            </a:r>
            <a:r>
              <a:rPr lang="en" sz="3000">
                <a:solidFill>
                  <a:srgbClr val="FF0000"/>
                </a:solidFill>
              </a:rPr>
              <a:t>(Children’s Literature)</a:t>
            </a:r>
            <a:endParaRPr sz="3000" b="1">
              <a:solidFill>
                <a:srgbClr val="FF0000"/>
              </a:solidFill>
            </a:endParaRPr>
          </a:p>
        </p:txBody>
      </p:sp>
      <p:pic>
        <p:nvPicPr>
          <p:cNvPr id="331" name="Google Shape;331;p50"/>
          <p:cNvPicPr preferRelativeResize="0"/>
          <p:nvPr/>
        </p:nvPicPr>
        <p:blipFill>
          <a:blip r:embed="rId3">
            <a:alphaModFix/>
          </a:blip>
          <a:stretch>
            <a:fillRect/>
          </a:stretch>
        </p:blipFill>
        <p:spPr>
          <a:xfrm>
            <a:off x="1649100" y="2063013"/>
            <a:ext cx="2194325" cy="2766750"/>
          </a:xfrm>
          <a:prstGeom prst="rect">
            <a:avLst/>
          </a:prstGeom>
          <a:noFill/>
          <a:ln>
            <a:noFill/>
          </a:ln>
        </p:spPr>
      </p:pic>
      <p:pic>
        <p:nvPicPr>
          <p:cNvPr id="332" name="Google Shape;332;p50"/>
          <p:cNvPicPr preferRelativeResize="0"/>
          <p:nvPr/>
        </p:nvPicPr>
        <p:blipFill>
          <a:blip r:embed="rId4">
            <a:alphaModFix/>
          </a:blip>
          <a:stretch>
            <a:fillRect/>
          </a:stretch>
        </p:blipFill>
        <p:spPr>
          <a:xfrm>
            <a:off x="4797662" y="2150850"/>
            <a:ext cx="2579925" cy="2591100"/>
          </a:xfrm>
          <a:prstGeom prst="rect">
            <a:avLst/>
          </a:prstGeom>
          <a:noFill/>
          <a:ln>
            <a:noFill/>
          </a:ln>
        </p:spPr>
      </p:pic>
      <p:sp>
        <p:nvSpPr>
          <p:cNvPr id="333" name="Google Shape;333;p50"/>
          <p:cNvSpPr txBox="1"/>
          <p:nvPr/>
        </p:nvSpPr>
        <p:spPr>
          <a:xfrm>
            <a:off x="384400" y="1041750"/>
            <a:ext cx="8411100" cy="1109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2000" b="1">
                <a:solidFill>
                  <a:schemeClr val="dk1"/>
                </a:solidFill>
              </a:rPr>
              <a:t>How do conversations about racial injustice tend to be different for different families? </a:t>
            </a:r>
            <a:endParaRPr sz="2000" b="1">
              <a:solidFill>
                <a:schemeClr val="dk1"/>
              </a:solidFill>
            </a:endParaRPr>
          </a:p>
          <a:p>
            <a:pPr marL="0" lvl="0" indent="0" algn="ctr" rtl="0">
              <a:spcBef>
                <a:spcPts val="0"/>
              </a:spcBef>
              <a:spcAft>
                <a:spcPts val="0"/>
              </a:spcAft>
              <a:buClr>
                <a:schemeClr val="dk1"/>
              </a:buClr>
              <a:buSzPts val="1100"/>
              <a:buFont typeface="Arial"/>
              <a:buNone/>
            </a:pPr>
            <a:endParaRPr sz="2000" b="1">
              <a:solidFill>
                <a:schemeClr val="dk1"/>
              </a:solidFill>
            </a:endParaRPr>
          </a:p>
          <a:p>
            <a:pPr marL="0" lvl="0" indent="0" algn="ctr" rtl="0">
              <a:spcBef>
                <a:spcPts val="0"/>
              </a:spcBef>
              <a:spcAft>
                <a:spcPts val="0"/>
              </a:spcAft>
              <a:buClr>
                <a:schemeClr val="dk1"/>
              </a:buClr>
              <a:buSzPts val="1100"/>
              <a:buFont typeface="Arial"/>
              <a:buNone/>
            </a:pPr>
            <a:endParaRPr sz="2000" b="1">
              <a:solidFill>
                <a:schemeClr val="dk1"/>
              </a:solidFill>
            </a:endParaRPr>
          </a:p>
          <a:p>
            <a:pPr marL="0" lvl="0" indent="0" algn="ctr" rtl="0">
              <a:spcBef>
                <a:spcPts val="0"/>
              </a:spcBef>
              <a:spcAft>
                <a:spcPts val="0"/>
              </a:spcAft>
              <a:buNone/>
            </a:pPr>
            <a:endParaRPr sz="2000"/>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FF0000"/>
                </a:solidFill>
              </a:rPr>
              <a:t>Use Critical Lenses to Read All Books</a:t>
            </a:r>
            <a:endParaRPr lang="en-US" dirty="0">
              <a:solidFill>
                <a:srgbClr val="FF0000"/>
              </a:solidFill>
            </a:endParaRPr>
          </a:p>
        </p:txBody>
      </p:sp>
      <p:pic>
        <p:nvPicPr>
          <p:cNvPr id="4" name="Picture 3" descr="Screen Shot 2019-07-26 at 12.15.2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1325" y="1175456"/>
            <a:ext cx="3312704" cy="3968043"/>
          </a:xfrm>
          <a:prstGeom prst="rect">
            <a:avLst/>
          </a:prstGeom>
        </p:spPr>
      </p:pic>
      <p:pic>
        <p:nvPicPr>
          <p:cNvPr id="5" name="Picture 4" descr="Screen Shot 2019-07-26 at 12.15.3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7077" y="1017725"/>
            <a:ext cx="3227597" cy="4003945"/>
          </a:xfrm>
          <a:prstGeom prst="rect">
            <a:avLst/>
          </a:prstGeom>
        </p:spPr>
      </p:pic>
    </p:spTree>
    <p:extLst>
      <p:ext uri="{BB962C8B-B14F-4D97-AF65-F5344CB8AC3E}">
        <p14:creationId xmlns:p14="http://schemas.microsoft.com/office/powerpoint/2010/main" val="33719122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57"/>
        <p:cNvGrpSpPr/>
        <p:nvPr/>
      </p:nvGrpSpPr>
      <p:grpSpPr>
        <a:xfrm>
          <a:off x="0" y="0"/>
          <a:ext cx="0" cy="0"/>
          <a:chOff x="0" y="0"/>
          <a:chExt cx="0" cy="0"/>
        </a:xfrm>
      </p:grpSpPr>
      <p:sp>
        <p:nvSpPr>
          <p:cNvPr id="358" name="Google Shape;358;p54"/>
          <p:cNvSpPr txBox="1">
            <a:spLocks noGrp="1"/>
          </p:cNvSpPr>
          <p:nvPr>
            <p:ph type="title"/>
          </p:nvPr>
        </p:nvSpPr>
        <p:spPr>
          <a:xfrm>
            <a:off x="196075" y="1266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3600">
                <a:solidFill>
                  <a:srgbClr val="FF0000"/>
                </a:solidFill>
              </a:rPr>
              <a:t>5. Analyze</a:t>
            </a:r>
            <a:r>
              <a:rPr lang="en" sz="4000">
                <a:solidFill>
                  <a:srgbClr val="FF0000"/>
                </a:solidFill>
              </a:rPr>
              <a:t> </a:t>
            </a:r>
            <a:r>
              <a:rPr lang="en" sz="3000">
                <a:solidFill>
                  <a:srgbClr val="FF0000"/>
                </a:solidFill>
              </a:rPr>
              <a:t>(History &amp; Patterns) </a:t>
            </a:r>
            <a:endParaRPr sz="3000" b="1">
              <a:solidFill>
                <a:srgbClr val="FF0000"/>
              </a:solidFill>
            </a:endParaRPr>
          </a:p>
        </p:txBody>
      </p:sp>
      <p:sp>
        <p:nvSpPr>
          <p:cNvPr id="359" name="Google Shape;359;p54"/>
          <p:cNvSpPr txBox="1"/>
          <p:nvPr/>
        </p:nvSpPr>
        <p:spPr>
          <a:xfrm>
            <a:off x="282000" y="752600"/>
            <a:ext cx="8580000"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a:solidFill>
                  <a:schemeClr val="dk1"/>
                </a:solidFill>
              </a:rPr>
              <a:t>Matching activity: What has changed? What has not? </a:t>
            </a:r>
            <a:endParaRPr sz="2000"/>
          </a:p>
        </p:txBody>
      </p:sp>
      <p:pic>
        <p:nvPicPr>
          <p:cNvPr id="360" name="Google Shape;360;p54"/>
          <p:cNvPicPr preferRelativeResize="0"/>
          <p:nvPr/>
        </p:nvPicPr>
        <p:blipFill>
          <a:blip r:embed="rId3">
            <a:alphaModFix/>
          </a:blip>
          <a:stretch>
            <a:fillRect/>
          </a:stretch>
        </p:blipFill>
        <p:spPr>
          <a:xfrm>
            <a:off x="0" y="1378575"/>
            <a:ext cx="1984687" cy="1342575"/>
          </a:xfrm>
          <a:prstGeom prst="rect">
            <a:avLst/>
          </a:prstGeom>
          <a:noFill/>
          <a:ln>
            <a:noFill/>
          </a:ln>
        </p:spPr>
      </p:pic>
      <p:pic>
        <p:nvPicPr>
          <p:cNvPr id="361" name="Google Shape;361;p54"/>
          <p:cNvPicPr preferRelativeResize="0"/>
          <p:nvPr/>
        </p:nvPicPr>
        <p:blipFill>
          <a:blip r:embed="rId4">
            <a:alphaModFix/>
          </a:blip>
          <a:stretch>
            <a:fillRect/>
          </a:stretch>
        </p:blipFill>
        <p:spPr>
          <a:xfrm>
            <a:off x="1984675" y="1362895"/>
            <a:ext cx="1984675" cy="1359255"/>
          </a:xfrm>
          <a:prstGeom prst="rect">
            <a:avLst/>
          </a:prstGeom>
          <a:noFill/>
          <a:ln>
            <a:noFill/>
          </a:ln>
        </p:spPr>
      </p:pic>
      <p:pic>
        <p:nvPicPr>
          <p:cNvPr id="362" name="Google Shape;362;p54"/>
          <p:cNvPicPr preferRelativeResize="0"/>
          <p:nvPr/>
        </p:nvPicPr>
        <p:blipFill>
          <a:blip r:embed="rId5">
            <a:alphaModFix/>
          </a:blip>
          <a:stretch>
            <a:fillRect/>
          </a:stretch>
        </p:blipFill>
        <p:spPr>
          <a:xfrm>
            <a:off x="6169825" y="1232675"/>
            <a:ext cx="1346825" cy="1940998"/>
          </a:xfrm>
          <a:prstGeom prst="rect">
            <a:avLst/>
          </a:prstGeom>
          <a:noFill/>
          <a:ln>
            <a:noFill/>
          </a:ln>
        </p:spPr>
      </p:pic>
      <p:pic>
        <p:nvPicPr>
          <p:cNvPr id="363" name="Google Shape;363;p54"/>
          <p:cNvPicPr preferRelativeResize="0"/>
          <p:nvPr/>
        </p:nvPicPr>
        <p:blipFill>
          <a:blip r:embed="rId6">
            <a:alphaModFix/>
          </a:blip>
          <a:stretch>
            <a:fillRect/>
          </a:stretch>
        </p:blipFill>
        <p:spPr>
          <a:xfrm>
            <a:off x="3911925" y="1357153"/>
            <a:ext cx="2257900" cy="1176372"/>
          </a:xfrm>
          <a:prstGeom prst="rect">
            <a:avLst/>
          </a:prstGeom>
          <a:noFill/>
          <a:ln>
            <a:noFill/>
          </a:ln>
        </p:spPr>
      </p:pic>
      <p:pic>
        <p:nvPicPr>
          <p:cNvPr id="364" name="Google Shape;364;p54"/>
          <p:cNvPicPr preferRelativeResize="0"/>
          <p:nvPr/>
        </p:nvPicPr>
        <p:blipFill>
          <a:blip r:embed="rId7">
            <a:alphaModFix/>
          </a:blip>
          <a:stretch>
            <a:fillRect/>
          </a:stretch>
        </p:blipFill>
        <p:spPr>
          <a:xfrm>
            <a:off x="6639425" y="3173687"/>
            <a:ext cx="2458900" cy="1766675"/>
          </a:xfrm>
          <a:prstGeom prst="rect">
            <a:avLst/>
          </a:prstGeom>
          <a:noFill/>
          <a:ln>
            <a:noFill/>
          </a:ln>
        </p:spPr>
      </p:pic>
      <p:pic>
        <p:nvPicPr>
          <p:cNvPr id="365" name="Google Shape;365;p54"/>
          <p:cNvPicPr preferRelativeResize="0"/>
          <p:nvPr/>
        </p:nvPicPr>
        <p:blipFill>
          <a:blip r:embed="rId8">
            <a:alphaModFix/>
          </a:blip>
          <a:stretch>
            <a:fillRect/>
          </a:stretch>
        </p:blipFill>
        <p:spPr>
          <a:xfrm>
            <a:off x="7516653" y="1325301"/>
            <a:ext cx="1532547" cy="1101100"/>
          </a:xfrm>
          <a:prstGeom prst="rect">
            <a:avLst/>
          </a:prstGeom>
          <a:noFill/>
          <a:ln>
            <a:noFill/>
          </a:ln>
        </p:spPr>
      </p:pic>
      <p:pic>
        <p:nvPicPr>
          <p:cNvPr id="366" name="Google Shape;366;p54"/>
          <p:cNvPicPr preferRelativeResize="0"/>
          <p:nvPr/>
        </p:nvPicPr>
        <p:blipFill>
          <a:blip r:embed="rId9">
            <a:alphaModFix/>
          </a:blip>
          <a:stretch>
            <a:fillRect/>
          </a:stretch>
        </p:blipFill>
        <p:spPr>
          <a:xfrm>
            <a:off x="0" y="3080700"/>
            <a:ext cx="1425325" cy="1766675"/>
          </a:xfrm>
          <a:prstGeom prst="rect">
            <a:avLst/>
          </a:prstGeom>
          <a:noFill/>
          <a:ln>
            <a:noFill/>
          </a:ln>
        </p:spPr>
      </p:pic>
      <p:pic>
        <p:nvPicPr>
          <p:cNvPr id="367" name="Google Shape;367;p54"/>
          <p:cNvPicPr preferRelativeResize="0"/>
          <p:nvPr/>
        </p:nvPicPr>
        <p:blipFill>
          <a:blip r:embed="rId10">
            <a:alphaModFix/>
          </a:blip>
          <a:stretch>
            <a:fillRect/>
          </a:stretch>
        </p:blipFill>
        <p:spPr>
          <a:xfrm>
            <a:off x="4180525" y="3266657"/>
            <a:ext cx="2458900" cy="1580718"/>
          </a:xfrm>
          <a:prstGeom prst="rect">
            <a:avLst/>
          </a:prstGeom>
          <a:noFill/>
          <a:ln>
            <a:noFill/>
          </a:ln>
        </p:spPr>
      </p:pic>
      <p:pic>
        <p:nvPicPr>
          <p:cNvPr id="368" name="Google Shape;368;p54"/>
          <p:cNvPicPr preferRelativeResize="0"/>
          <p:nvPr/>
        </p:nvPicPr>
        <p:blipFill>
          <a:blip r:embed="rId11">
            <a:alphaModFix/>
          </a:blip>
          <a:stretch>
            <a:fillRect/>
          </a:stretch>
        </p:blipFill>
        <p:spPr>
          <a:xfrm>
            <a:off x="1425950" y="3385721"/>
            <a:ext cx="2754575" cy="1342579"/>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52"/>
          <p:cNvSpPr txBox="1">
            <a:spLocks noGrp="1"/>
          </p:cNvSpPr>
          <p:nvPr>
            <p:ph type="body" idx="1"/>
          </p:nvPr>
        </p:nvSpPr>
        <p:spPr>
          <a:xfrm>
            <a:off x="364725" y="1226800"/>
            <a:ext cx="6440700" cy="212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u="sng">
                <a:solidFill>
                  <a:srgbClr val="000000"/>
                </a:solidFill>
              </a:rPr>
              <a:t>Proposals:</a:t>
            </a:r>
            <a:endParaRPr sz="2400" b="1" u="sng">
              <a:solidFill>
                <a:srgbClr val="000000"/>
              </a:solidFill>
            </a:endParaRPr>
          </a:p>
          <a:p>
            <a:pPr marL="457200" lvl="0" indent="-381000" algn="l" rtl="0">
              <a:spcBef>
                <a:spcPts val="1600"/>
              </a:spcBef>
              <a:spcAft>
                <a:spcPts val="0"/>
              </a:spcAft>
              <a:buClr>
                <a:srgbClr val="000000"/>
              </a:buClr>
              <a:buSzPts val="2400"/>
              <a:buAutoNum type="arabicPeriod"/>
            </a:pPr>
            <a:r>
              <a:rPr lang="en" sz="2400">
                <a:solidFill>
                  <a:srgbClr val="000000"/>
                </a:solidFill>
              </a:rPr>
              <a:t>Police officers required to have cameras on at all times.</a:t>
            </a:r>
            <a:endParaRPr sz="2400">
              <a:solidFill>
                <a:srgbClr val="000000"/>
              </a:solidFill>
            </a:endParaRPr>
          </a:p>
          <a:p>
            <a:pPr marL="457200" lvl="0" indent="-381000" algn="l" rtl="0">
              <a:spcBef>
                <a:spcPts val="0"/>
              </a:spcBef>
              <a:spcAft>
                <a:spcPts val="0"/>
              </a:spcAft>
              <a:buClr>
                <a:schemeClr val="dk1"/>
              </a:buClr>
              <a:buSzPts val="2400"/>
              <a:buAutoNum type="arabicPeriod"/>
            </a:pPr>
            <a:r>
              <a:rPr lang="en" sz="2400">
                <a:solidFill>
                  <a:schemeClr val="dk1"/>
                </a:solidFill>
              </a:rPr>
              <a:t>Promote colorblind training for officers.</a:t>
            </a:r>
            <a:endParaRPr sz="2400">
              <a:solidFill>
                <a:srgbClr val="000000"/>
              </a:solidFill>
            </a:endParaRPr>
          </a:p>
        </p:txBody>
      </p:sp>
      <p:pic>
        <p:nvPicPr>
          <p:cNvPr id="344" name="Google Shape;344;p52"/>
          <p:cNvPicPr preferRelativeResize="0"/>
          <p:nvPr/>
        </p:nvPicPr>
        <p:blipFill>
          <a:blip r:embed="rId3">
            <a:alphaModFix/>
          </a:blip>
          <a:stretch>
            <a:fillRect/>
          </a:stretch>
        </p:blipFill>
        <p:spPr>
          <a:xfrm>
            <a:off x="6692400" y="1168004"/>
            <a:ext cx="2205725" cy="1650130"/>
          </a:xfrm>
          <a:prstGeom prst="rect">
            <a:avLst/>
          </a:prstGeom>
          <a:noFill/>
          <a:ln>
            <a:noFill/>
          </a:ln>
        </p:spPr>
      </p:pic>
      <p:sp>
        <p:nvSpPr>
          <p:cNvPr id="345" name="Google Shape;345;p52"/>
          <p:cNvSpPr txBox="1"/>
          <p:nvPr/>
        </p:nvSpPr>
        <p:spPr>
          <a:xfrm>
            <a:off x="311700" y="3426900"/>
            <a:ext cx="8520600" cy="120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a:solidFill>
                  <a:srgbClr val="FF0000"/>
                </a:solidFill>
              </a:rPr>
              <a:t>Write potential positive and negative consequences of a proposal. Think about unintended consequences of your own previous ideas.</a:t>
            </a:r>
            <a:endParaRPr sz="2000" b="1">
              <a:solidFill>
                <a:srgbClr val="FF0000"/>
              </a:solidFill>
            </a:endParaRPr>
          </a:p>
        </p:txBody>
      </p:sp>
      <p:sp>
        <p:nvSpPr>
          <p:cNvPr id="346" name="Google Shape;346;p52"/>
          <p:cNvSpPr txBox="1">
            <a:spLocks noGrp="1"/>
          </p:cNvSpPr>
          <p:nvPr>
            <p:ph type="title"/>
          </p:nvPr>
        </p:nvSpPr>
        <p:spPr>
          <a:xfrm>
            <a:off x="311700" y="2790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solidFill>
                  <a:srgbClr val="FF0000"/>
                </a:solidFill>
              </a:rPr>
              <a:t>5. Analyze</a:t>
            </a:r>
            <a:r>
              <a:rPr lang="en" sz="4000">
                <a:solidFill>
                  <a:srgbClr val="FF0000"/>
                </a:solidFill>
              </a:rPr>
              <a:t> </a:t>
            </a:r>
            <a:r>
              <a:rPr lang="en" sz="2400">
                <a:solidFill>
                  <a:srgbClr val="FF0000"/>
                </a:solidFill>
              </a:rPr>
              <a:t>(Consequence Mapping) </a:t>
            </a:r>
            <a:endParaRPr sz="2400" b="1">
              <a:solidFill>
                <a:srgbClr val="FF0000"/>
              </a:solidFill>
            </a:endParaRPr>
          </a:p>
          <a:p>
            <a:pPr marL="0" lvl="0" indent="0" algn="l" rtl="0">
              <a:spcBef>
                <a:spcPts val="0"/>
              </a:spcBef>
              <a:spcAft>
                <a:spcPts val="0"/>
              </a:spcAft>
              <a:buNone/>
            </a:pPr>
            <a:endParaRP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5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3600">
                <a:solidFill>
                  <a:srgbClr val="FF0000"/>
                </a:solidFill>
              </a:rPr>
              <a:t>5. Analyze</a:t>
            </a:r>
            <a:r>
              <a:rPr lang="en" sz="4000">
                <a:solidFill>
                  <a:srgbClr val="FF0000"/>
                </a:solidFill>
              </a:rPr>
              <a:t> </a:t>
            </a:r>
            <a:r>
              <a:rPr lang="en" sz="2200">
                <a:solidFill>
                  <a:srgbClr val="FF0000"/>
                </a:solidFill>
              </a:rPr>
              <a:t>(Systems Thinking Tools - Waters Foundation)</a:t>
            </a:r>
            <a:r>
              <a:rPr lang="en" sz="3000">
                <a:solidFill>
                  <a:srgbClr val="FF0000"/>
                </a:solidFill>
              </a:rPr>
              <a:t> </a:t>
            </a:r>
            <a:endParaRPr sz="3000" b="1">
              <a:solidFill>
                <a:srgbClr val="FF0000"/>
              </a:solidFill>
            </a:endParaRPr>
          </a:p>
          <a:p>
            <a:pPr marL="0" lvl="0" indent="0" algn="l" rtl="0">
              <a:spcBef>
                <a:spcPts val="0"/>
              </a:spcBef>
              <a:spcAft>
                <a:spcPts val="0"/>
              </a:spcAft>
              <a:buNone/>
            </a:pPr>
            <a:endParaRPr/>
          </a:p>
        </p:txBody>
      </p:sp>
      <p:pic>
        <p:nvPicPr>
          <p:cNvPr id="352" name="Google Shape;352;p53"/>
          <p:cNvPicPr preferRelativeResize="0"/>
          <p:nvPr/>
        </p:nvPicPr>
        <p:blipFill>
          <a:blip r:embed="rId3">
            <a:alphaModFix/>
          </a:blip>
          <a:stretch>
            <a:fillRect/>
          </a:stretch>
        </p:blipFill>
        <p:spPr>
          <a:xfrm>
            <a:off x="4238625" y="1260575"/>
            <a:ext cx="4905375" cy="3476625"/>
          </a:xfrm>
          <a:prstGeom prst="rect">
            <a:avLst/>
          </a:prstGeom>
          <a:noFill/>
          <a:ln>
            <a:noFill/>
          </a:ln>
        </p:spPr>
      </p:pic>
      <p:pic>
        <p:nvPicPr>
          <p:cNvPr id="353" name="Google Shape;353;p53"/>
          <p:cNvPicPr preferRelativeResize="0"/>
          <p:nvPr/>
        </p:nvPicPr>
        <p:blipFill>
          <a:blip r:embed="rId4">
            <a:alphaModFix/>
          </a:blip>
          <a:stretch>
            <a:fillRect/>
          </a:stretch>
        </p:blipFill>
        <p:spPr>
          <a:xfrm>
            <a:off x="429700" y="1340076"/>
            <a:ext cx="3497225" cy="3317625"/>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72"/>
        <p:cNvGrpSpPr/>
        <p:nvPr/>
      </p:nvGrpSpPr>
      <p:grpSpPr>
        <a:xfrm>
          <a:off x="0" y="0"/>
          <a:ext cx="0" cy="0"/>
          <a:chOff x="0" y="0"/>
          <a:chExt cx="0" cy="0"/>
        </a:xfrm>
      </p:grpSpPr>
      <p:sp>
        <p:nvSpPr>
          <p:cNvPr id="373" name="Google Shape;373;p55"/>
          <p:cNvSpPr txBox="1">
            <a:spLocks noGrp="1"/>
          </p:cNvSpPr>
          <p:nvPr>
            <p:ph type="title"/>
          </p:nvPr>
        </p:nvSpPr>
        <p:spPr>
          <a:xfrm>
            <a:off x="311700" y="1144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3600">
                <a:solidFill>
                  <a:srgbClr val="FF0000"/>
                </a:solidFill>
              </a:rPr>
              <a:t>6. Conclude </a:t>
            </a:r>
            <a:r>
              <a:rPr lang="en" sz="3000">
                <a:solidFill>
                  <a:srgbClr val="FF0000"/>
                </a:solidFill>
              </a:rPr>
              <a:t>(through deliberation) </a:t>
            </a:r>
            <a:endParaRPr sz="3000" b="1">
              <a:solidFill>
                <a:srgbClr val="FF0000"/>
              </a:solidFill>
            </a:endParaRPr>
          </a:p>
        </p:txBody>
      </p:sp>
      <p:sp>
        <p:nvSpPr>
          <p:cNvPr id="374" name="Google Shape;374;p55"/>
          <p:cNvSpPr txBox="1">
            <a:spLocks noGrp="1"/>
          </p:cNvSpPr>
          <p:nvPr>
            <p:ph type="body" idx="1"/>
          </p:nvPr>
        </p:nvSpPr>
        <p:spPr>
          <a:xfrm>
            <a:off x="176375" y="1418625"/>
            <a:ext cx="4921800" cy="35367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600" b="1" dirty="0">
              <a:solidFill>
                <a:srgbClr val="0000FF"/>
              </a:solidFill>
              <a:highlight>
                <a:srgbClr val="FFFFFF"/>
              </a:highlight>
            </a:endParaRPr>
          </a:p>
          <a:p>
            <a:pPr marL="457200" lvl="0" indent="-355600" algn="l" rtl="0">
              <a:spcBef>
                <a:spcPts val="1600"/>
              </a:spcBef>
              <a:spcAft>
                <a:spcPts val="0"/>
              </a:spcAft>
              <a:buClr>
                <a:srgbClr val="000000"/>
              </a:buClr>
              <a:buSzPts val="2000"/>
              <a:buAutoNum type="arabicPeriod"/>
            </a:pPr>
            <a:r>
              <a:rPr lang="en" sz="2000" b="1" dirty="0">
                <a:solidFill>
                  <a:schemeClr val="dk1"/>
                </a:solidFill>
                <a:highlight>
                  <a:srgbClr val="FFFFFF"/>
                </a:highlight>
              </a:rPr>
              <a:t>Deliberation Activity</a:t>
            </a:r>
            <a:endParaRPr sz="2000" dirty="0">
              <a:solidFill>
                <a:schemeClr val="dk1"/>
              </a:solidFill>
              <a:highlight>
                <a:srgbClr val="FFFFFF"/>
              </a:highlight>
            </a:endParaRPr>
          </a:p>
          <a:p>
            <a:pPr marL="457200" lvl="0" indent="0" algn="l" rtl="0">
              <a:spcBef>
                <a:spcPts val="1600"/>
              </a:spcBef>
              <a:spcAft>
                <a:spcPts val="0"/>
              </a:spcAft>
              <a:buNone/>
            </a:pPr>
            <a:r>
              <a:rPr lang="en" sz="1200" dirty="0">
                <a:solidFill>
                  <a:schemeClr val="dk1"/>
                </a:solidFill>
                <a:highlight>
                  <a:srgbClr val="FFFFFF"/>
                </a:highlight>
              </a:rPr>
              <a:t>https://www.facinghistory.org/resource-library/teaching-strategies/fishbowl</a:t>
            </a:r>
            <a:endParaRPr sz="1200" dirty="0">
              <a:solidFill>
                <a:schemeClr val="dk1"/>
              </a:solidFill>
              <a:highlight>
                <a:srgbClr val="FFFFFF"/>
              </a:highlight>
            </a:endParaRPr>
          </a:p>
          <a:p>
            <a:pPr marL="457200" lvl="0" indent="0" algn="l" rtl="0">
              <a:spcBef>
                <a:spcPts val="1600"/>
              </a:spcBef>
              <a:spcAft>
                <a:spcPts val="0"/>
              </a:spcAft>
              <a:buNone/>
            </a:pPr>
            <a:r>
              <a:rPr lang="en" sz="1200" dirty="0">
                <a:solidFill>
                  <a:schemeClr val="dk1"/>
                </a:solidFill>
                <a:highlight>
                  <a:srgbClr val="FFFFFF"/>
                </a:highlight>
              </a:rPr>
              <a:t>https://www.cultofpedagogy.com/speaking-listening-techniques/</a:t>
            </a:r>
            <a:endParaRPr sz="1200" b="1" dirty="0">
              <a:solidFill>
                <a:schemeClr val="dk1"/>
              </a:solidFill>
              <a:highlight>
                <a:srgbClr val="FFFFFF"/>
              </a:highlight>
            </a:endParaRPr>
          </a:p>
          <a:p>
            <a:pPr marL="457200" lvl="0" indent="-355600" algn="l" rtl="0">
              <a:spcBef>
                <a:spcPts val="1600"/>
              </a:spcBef>
              <a:spcAft>
                <a:spcPts val="0"/>
              </a:spcAft>
              <a:buClr>
                <a:srgbClr val="000000"/>
              </a:buClr>
              <a:buSzPts val="2000"/>
              <a:buAutoNum type="arabicPeriod"/>
            </a:pPr>
            <a:r>
              <a:rPr lang="en" sz="2000" b="1" dirty="0">
                <a:solidFill>
                  <a:srgbClr val="000000"/>
                </a:solidFill>
              </a:rPr>
              <a:t>Vote</a:t>
            </a:r>
            <a:endParaRPr sz="2000" b="1" dirty="0">
              <a:solidFill>
                <a:srgbClr val="000000"/>
              </a:solidFill>
            </a:endParaRPr>
          </a:p>
          <a:p>
            <a:pPr marL="0" lvl="0" indent="0" algn="l" rtl="0">
              <a:spcBef>
                <a:spcPts val="1600"/>
              </a:spcBef>
              <a:spcAft>
                <a:spcPts val="1600"/>
              </a:spcAft>
              <a:buNone/>
            </a:pPr>
            <a:endParaRPr sz="2000" dirty="0">
              <a:solidFill>
                <a:srgbClr val="000000"/>
              </a:solidFill>
            </a:endParaRPr>
          </a:p>
        </p:txBody>
      </p:sp>
      <p:pic>
        <p:nvPicPr>
          <p:cNvPr id="375" name="Google Shape;375;p55"/>
          <p:cNvPicPr preferRelativeResize="0"/>
          <p:nvPr/>
        </p:nvPicPr>
        <p:blipFill>
          <a:blip r:embed="rId3">
            <a:alphaModFix/>
          </a:blip>
          <a:stretch>
            <a:fillRect/>
          </a:stretch>
        </p:blipFill>
        <p:spPr>
          <a:xfrm>
            <a:off x="1874663" y="3722300"/>
            <a:ext cx="1644537" cy="1108725"/>
          </a:xfrm>
          <a:prstGeom prst="rect">
            <a:avLst/>
          </a:prstGeom>
          <a:noFill/>
          <a:ln>
            <a:noFill/>
          </a:ln>
        </p:spPr>
      </p:pic>
      <p:sp>
        <p:nvSpPr>
          <p:cNvPr id="376" name="Google Shape;376;p55"/>
          <p:cNvSpPr txBox="1"/>
          <p:nvPr/>
        </p:nvSpPr>
        <p:spPr>
          <a:xfrm>
            <a:off x="264450" y="740350"/>
            <a:ext cx="8615100" cy="572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Clr>
                <a:schemeClr val="dk1"/>
              </a:buClr>
              <a:buSzPts val="1100"/>
              <a:buFont typeface="Arial"/>
              <a:buNone/>
            </a:pPr>
            <a:r>
              <a:rPr lang="en" sz="2200" b="1">
                <a:solidFill>
                  <a:srgbClr val="0000FF"/>
                </a:solidFill>
                <a:highlight>
                  <a:schemeClr val="lt1"/>
                </a:highlight>
              </a:rPr>
              <a:t>“Should Colin Kaepernick be suspended for kneeling?”</a:t>
            </a:r>
            <a:endParaRPr/>
          </a:p>
        </p:txBody>
      </p:sp>
      <p:pic>
        <p:nvPicPr>
          <p:cNvPr id="377" name="Google Shape;377;p55"/>
          <p:cNvPicPr preferRelativeResize="0"/>
          <p:nvPr/>
        </p:nvPicPr>
        <p:blipFill>
          <a:blip r:embed="rId4">
            <a:alphaModFix/>
          </a:blip>
          <a:stretch>
            <a:fillRect/>
          </a:stretch>
        </p:blipFill>
        <p:spPr>
          <a:xfrm>
            <a:off x="5215850" y="1366275"/>
            <a:ext cx="3670600" cy="1861050"/>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81"/>
        <p:cNvGrpSpPr/>
        <p:nvPr/>
      </p:nvGrpSpPr>
      <p:grpSpPr>
        <a:xfrm>
          <a:off x="0" y="0"/>
          <a:ext cx="0" cy="0"/>
          <a:chOff x="0" y="0"/>
          <a:chExt cx="0" cy="0"/>
        </a:xfrm>
      </p:grpSpPr>
      <p:sp>
        <p:nvSpPr>
          <p:cNvPr id="382" name="Google Shape;382;p56"/>
          <p:cNvSpPr txBox="1">
            <a:spLocks noGrp="1"/>
          </p:cNvSpPr>
          <p:nvPr>
            <p:ph type="title"/>
          </p:nvPr>
        </p:nvSpPr>
        <p:spPr>
          <a:xfrm>
            <a:off x="311700" y="3929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solidFill>
                  <a:srgbClr val="FF0000"/>
                </a:solidFill>
              </a:rPr>
              <a:t>7. Take Action </a:t>
            </a:r>
            <a:r>
              <a:rPr lang="en" sz="3000">
                <a:solidFill>
                  <a:srgbClr val="FF0000"/>
                </a:solidFill>
              </a:rPr>
              <a:t>(and assess)</a:t>
            </a:r>
            <a:endParaRPr sz="3000">
              <a:solidFill>
                <a:srgbClr val="FF0000"/>
              </a:solidFill>
            </a:endParaRPr>
          </a:p>
        </p:txBody>
      </p:sp>
      <p:sp>
        <p:nvSpPr>
          <p:cNvPr id="383" name="Google Shape;383;p56"/>
          <p:cNvSpPr txBox="1">
            <a:spLocks noGrp="1"/>
          </p:cNvSpPr>
          <p:nvPr>
            <p:ph type="body" idx="1"/>
          </p:nvPr>
        </p:nvSpPr>
        <p:spPr>
          <a:xfrm>
            <a:off x="420275" y="1102675"/>
            <a:ext cx="8294400" cy="28593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sz="600" b="1">
              <a:solidFill>
                <a:schemeClr val="dk1"/>
              </a:solidFill>
              <a:highlight>
                <a:srgbClr val="FFFFFF"/>
              </a:highlight>
              <a:latin typeface="Times New Roman"/>
              <a:ea typeface="Times New Roman"/>
              <a:cs typeface="Times New Roman"/>
              <a:sym typeface="Times New Roman"/>
            </a:endParaRPr>
          </a:p>
          <a:p>
            <a:pPr marL="457200" lvl="0" indent="-368300" algn="l" rtl="0">
              <a:lnSpc>
                <a:spcPct val="100000"/>
              </a:lnSpc>
              <a:spcBef>
                <a:spcPts val="1600"/>
              </a:spcBef>
              <a:spcAft>
                <a:spcPts val="0"/>
              </a:spcAft>
              <a:buClr>
                <a:schemeClr val="dk1"/>
              </a:buClr>
              <a:buSzPts val="2200"/>
              <a:buChar char="●"/>
            </a:pPr>
            <a:r>
              <a:rPr lang="en" sz="2200">
                <a:solidFill>
                  <a:schemeClr val="dk1"/>
                </a:solidFill>
                <a:highlight>
                  <a:schemeClr val="lt1"/>
                </a:highlight>
              </a:rPr>
              <a:t>Writing assessment → Letter to the Editor</a:t>
            </a:r>
            <a:endParaRPr sz="2200">
              <a:solidFill>
                <a:schemeClr val="dk1"/>
              </a:solidFill>
              <a:highlight>
                <a:schemeClr val="lt1"/>
              </a:highlight>
            </a:endParaRPr>
          </a:p>
          <a:p>
            <a:pPr marL="457200" lvl="0" indent="-368300" algn="l" rtl="0">
              <a:lnSpc>
                <a:spcPct val="100000"/>
              </a:lnSpc>
              <a:spcBef>
                <a:spcPts val="0"/>
              </a:spcBef>
              <a:spcAft>
                <a:spcPts val="0"/>
              </a:spcAft>
              <a:buClr>
                <a:schemeClr val="dk1"/>
              </a:buClr>
              <a:buSzPts val="2200"/>
              <a:buChar char="●"/>
            </a:pPr>
            <a:r>
              <a:rPr lang="en" sz="2200">
                <a:solidFill>
                  <a:schemeClr val="dk1"/>
                </a:solidFill>
                <a:highlight>
                  <a:srgbClr val="FFFFFF"/>
                </a:highlight>
              </a:rPr>
              <a:t>Create a film</a:t>
            </a:r>
            <a:endParaRPr sz="2200">
              <a:solidFill>
                <a:schemeClr val="dk1"/>
              </a:solidFill>
              <a:highlight>
                <a:srgbClr val="FFFFFF"/>
              </a:highlight>
            </a:endParaRPr>
          </a:p>
          <a:p>
            <a:pPr marL="457200" lvl="0" indent="-368300" algn="l" rtl="0">
              <a:lnSpc>
                <a:spcPct val="100000"/>
              </a:lnSpc>
              <a:spcBef>
                <a:spcPts val="0"/>
              </a:spcBef>
              <a:spcAft>
                <a:spcPts val="0"/>
              </a:spcAft>
              <a:buClr>
                <a:schemeClr val="dk1"/>
              </a:buClr>
              <a:buSzPts val="2200"/>
              <a:buChar char="●"/>
            </a:pPr>
            <a:r>
              <a:rPr lang="en" sz="2200">
                <a:solidFill>
                  <a:schemeClr val="dk1"/>
                </a:solidFill>
                <a:highlight>
                  <a:schemeClr val="lt1"/>
                </a:highlight>
              </a:rPr>
              <a:t>Museum exhibit for the public</a:t>
            </a:r>
            <a:endParaRPr sz="2200">
              <a:solidFill>
                <a:schemeClr val="dk1"/>
              </a:solidFill>
              <a:highlight>
                <a:schemeClr val="lt1"/>
              </a:highlight>
            </a:endParaRPr>
          </a:p>
          <a:p>
            <a:pPr marL="457200" lvl="0" indent="-368300" algn="l" rtl="0">
              <a:lnSpc>
                <a:spcPct val="100000"/>
              </a:lnSpc>
              <a:spcBef>
                <a:spcPts val="0"/>
              </a:spcBef>
              <a:spcAft>
                <a:spcPts val="0"/>
              </a:spcAft>
              <a:buClr>
                <a:schemeClr val="dk1"/>
              </a:buClr>
              <a:buSzPts val="2200"/>
              <a:buChar char="●"/>
            </a:pPr>
            <a:r>
              <a:rPr lang="en" sz="2200">
                <a:solidFill>
                  <a:schemeClr val="dk1"/>
                </a:solidFill>
                <a:highlight>
                  <a:schemeClr val="lt1"/>
                </a:highlight>
              </a:rPr>
              <a:t>Awareness campaign</a:t>
            </a:r>
            <a:endParaRPr sz="2200">
              <a:solidFill>
                <a:schemeClr val="dk1"/>
              </a:solidFill>
              <a:highlight>
                <a:schemeClr val="lt1"/>
              </a:highlight>
            </a:endParaRPr>
          </a:p>
          <a:p>
            <a:pPr marL="457200" lvl="0" indent="-368300" algn="l" rtl="0">
              <a:lnSpc>
                <a:spcPct val="100000"/>
              </a:lnSpc>
              <a:spcBef>
                <a:spcPts val="0"/>
              </a:spcBef>
              <a:spcAft>
                <a:spcPts val="0"/>
              </a:spcAft>
              <a:buClr>
                <a:schemeClr val="dk1"/>
              </a:buClr>
              <a:buSzPts val="2200"/>
              <a:buChar char="●"/>
            </a:pPr>
            <a:r>
              <a:rPr lang="en" sz="2200">
                <a:solidFill>
                  <a:schemeClr val="dk1"/>
                </a:solidFill>
                <a:highlight>
                  <a:srgbClr val="FFFFFF"/>
                </a:highlight>
              </a:rPr>
              <a:t>Fundraise</a:t>
            </a:r>
            <a:endParaRPr sz="2200">
              <a:solidFill>
                <a:schemeClr val="dk1"/>
              </a:solidFill>
              <a:highlight>
                <a:srgbClr val="FFFFFF"/>
              </a:highlight>
            </a:endParaRPr>
          </a:p>
          <a:p>
            <a:pPr marL="457200" lvl="0" indent="-368300" algn="l" rtl="0">
              <a:lnSpc>
                <a:spcPct val="100000"/>
              </a:lnSpc>
              <a:spcBef>
                <a:spcPts val="0"/>
              </a:spcBef>
              <a:spcAft>
                <a:spcPts val="0"/>
              </a:spcAft>
              <a:buClr>
                <a:schemeClr val="dk1"/>
              </a:buClr>
              <a:buSzPts val="2200"/>
              <a:buChar char="●"/>
            </a:pPr>
            <a:r>
              <a:rPr lang="en" sz="2200">
                <a:solidFill>
                  <a:schemeClr val="dk1"/>
                </a:solidFill>
                <a:highlight>
                  <a:srgbClr val="FFFFFF"/>
                </a:highlight>
              </a:rPr>
              <a:t>Protest</a:t>
            </a:r>
            <a:endParaRPr sz="2200">
              <a:solidFill>
                <a:schemeClr val="dk1"/>
              </a:solidFill>
              <a:highlight>
                <a:srgbClr val="FFFFFF"/>
              </a:highlight>
            </a:endParaRPr>
          </a:p>
          <a:p>
            <a:pPr marL="457200" lvl="0" indent="-368300" algn="l" rtl="0">
              <a:lnSpc>
                <a:spcPct val="100000"/>
              </a:lnSpc>
              <a:spcBef>
                <a:spcPts val="0"/>
              </a:spcBef>
              <a:spcAft>
                <a:spcPts val="0"/>
              </a:spcAft>
              <a:buClr>
                <a:schemeClr val="dk1"/>
              </a:buClr>
              <a:buSzPts val="2200"/>
              <a:buChar char="●"/>
            </a:pPr>
            <a:r>
              <a:rPr lang="en" sz="2200">
                <a:solidFill>
                  <a:schemeClr val="dk1"/>
                </a:solidFill>
                <a:highlight>
                  <a:srgbClr val="FFFFFF"/>
                </a:highlight>
              </a:rPr>
              <a:t>Community Issues Fair</a:t>
            </a:r>
            <a:endParaRPr sz="2200">
              <a:solidFill>
                <a:schemeClr val="dk1"/>
              </a:solidFill>
              <a:highlight>
                <a:srgbClr val="FFFFFF"/>
              </a:highlight>
            </a:endParaRPr>
          </a:p>
          <a:p>
            <a:pPr marL="0" lvl="0" indent="0" algn="l" rtl="0">
              <a:lnSpc>
                <a:spcPct val="100000"/>
              </a:lnSpc>
              <a:spcBef>
                <a:spcPts val="1600"/>
              </a:spcBef>
              <a:spcAft>
                <a:spcPts val="0"/>
              </a:spcAft>
              <a:buNone/>
            </a:pPr>
            <a:endParaRPr sz="2200">
              <a:solidFill>
                <a:schemeClr val="dk1"/>
              </a:solidFill>
              <a:highlight>
                <a:srgbClr val="FFFFFF"/>
              </a:highlight>
            </a:endParaRPr>
          </a:p>
          <a:p>
            <a:pPr marL="0" lvl="0" indent="0" algn="l" rtl="0">
              <a:lnSpc>
                <a:spcPct val="100000"/>
              </a:lnSpc>
              <a:spcBef>
                <a:spcPts val="1600"/>
              </a:spcBef>
              <a:spcAft>
                <a:spcPts val="0"/>
              </a:spcAft>
              <a:buNone/>
            </a:pPr>
            <a:endParaRPr sz="2200">
              <a:solidFill>
                <a:schemeClr val="dk1"/>
              </a:solidFill>
              <a:highlight>
                <a:srgbClr val="FFFFFF"/>
              </a:highlight>
            </a:endParaRPr>
          </a:p>
          <a:p>
            <a:pPr marL="457200" lvl="0" indent="0" algn="l" rtl="0">
              <a:lnSpc>
                <a:spcPct val="100000"/>
              </a:lnSpc>
              <a:spcBef>
                <a:spcPts val="1600"/>
              </a:spcBef>
              <a:spcAft>
                <a:spcPts val="1600"/>
              </a:spcAft>
              <a:buNone/>
            </a:pPr>
            <a:endParaRPr sz="1600">
              <a:solidFill>
                <a:schemeClr val="dk1"/>
              </a:solidFill>
              <a:highlight>
                <a:srgbClr val="FFFFFF"/>
              </a:highlight>
            </a:endParaRPr>
          </a:p>
        </p:txBody>
      </p:sp>
      <p:pic>
        <p:nvPicPr>
          <p:cNvPr id="384" name="Google Shape;384;p56"/>
          <p:cNvPicPr preferRelativeResize="0"/>
          <p:nvPr/>
        </p:nvPicPr>
        <p:blipFill>
          <a:blip r:embed="rId3">
            <a:alphaModFix/>
          </a:blip>
          <a:stretch>
            <a:fillRect/>
          </a:stretch>
        </p:blipFill>
        <p:spPr>
          <a:xfrm>
            <a:off x="6215375" y="965625"/>
            <a:ext cx="2616925" cy="1715300"/>
          </a:xfrm>
          <a:prstGeom prst="rect">
            <a:avLst/>
          </a:prstGeom>
          <a:noFill/>
          <a:ln>
            <a:noFill/>
          </a:ln>
        </p:spPr>
      </p:pic>
      <p:pic>
        <p:nvPicPr>
          <p:cNvPr id="385" name="Google Shape;385;p56"/>
          <p:cNvPicPr preferRelativeResize="0"/>
          <p:nvPr/>
        </p:nvPicPr>
        <p:blipFill>
          <a:blip r:embed="rId4">
            <a:alphaModFix/>
          </a:blip>
          <a:stretch>
            <a:fillRect/>
          </a:stretch>
        </p:blipFill>
        <p:spPr>
          <a:xfrm>
            <a:off x="5659050" y="2928725"/>
            <a:ext cx="3219450" cy="1885950"/>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6"/>
          <p:cNvSpPr txBox="1">
            <a:spLocks noGrp="1"/>
          </p:cNvSpPr>
          <p:nvPr>
            <p:ph type="body" idx="1"/>
          </p:nvPr>
        </p:nvSpPr>
        <p:spPr>
          <a:xfrm>
            <a:off x="2637386" y="993276"/>
            <a:ext cx="3999900" cy="3697918"/>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1600"/>
              </a:spcAft>
              <a:buNone/>
            </a:pPr>
            <a:r>
              <a:rPr lang="en" sz="2400" dirty="0">
                <a:solidFill>
                  <a:srgbClr val="000000"/>
                </a:solidFill>
              </a:rPr>
              <a:t>What are our fears?</a:t>
            </a:r>
            <a:endParaRPr sz="2400" dirty="0">
              <a:solidFill>
                <a:srgbClr val="000000"/>
              </a:solidFill>
            </a:endParaRPr>
          </a:p>
        </p:txBody>
      </p:sp>
      <p:sp>
        <p:nvSpPr>
          <p:cNvPr id="2" name="TextBox 1"/>
          <p:cNvSpPr txBox="1"/>
          <p:nvPr/>
        </p:nvSpPr>
        <p:spPr>
          <a:xfrm>
            <a:off x="508000" y="193524"/>
            <a:ext cx="8176381" cy="523220"/>
          </a:xfrm>
          <a:prstGeom prst="rect">
            <a:avLst/>
          </a:prstGeom>
          <a:noFill/>
        </p:spPr>
        <p:txBody>
          <a:bodyPr wrap="square" rtlCol="0">
            <a:spAutoFit/>
          </a:bodyPr>
          <a:lstStyle/>
          <a:p>
            <a:pPr algn="ctr"/>
            <a:r>
              <a:rPr lang="en-US" sz="2800" b="1" dirty="0" smtClean="0"/>
              <a:t>Controversy</a:t>
            </a:r>
            <a:endParaRPr lang="en-US" sz="2800" b="1" dirty="0"/>
          </a:p>
        </p:txBody>
      </p:sp>
      <p:pic>
        <p:nvPicPr>
          <p:cNvPr id="7" name="Picture 6" descr="Screen Shot 2019-02-04 at 3.12.2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2134" y="1711309"/>
            <a:ext cx="1937257" cy="257493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215490"/>
            <a:ext cx="8520600" cy="572700"/>
          </a:xfrm>
        </p:spPr>
        <p:txBody>
          <a:bodyPr/>
          <a:lstStyle/>
          <a:p>
            <a:pPr algn="ctr"/>
            <a:r>
              <a:rPr lang="en-US" b="1" dirty="0" smtClean="0"/>
              <a:t>Controversy</a:t>
            </a:r>
            <a:endParaRPr lang="en-US" b="1" dirty="0"/>
          </a:p>
        </p:txBody>
      </p:sp>
      <p:sp>
        <p:nvSpPr>
          <p:cNvPr id="5" name="Google Shape;78;p16"/>
          <p:cNvSpPr txBox="1">
            <a:spLocks noGrp="1"/>
          </p:cNvSpPr>
          <p:nvPr>
            <p:ph type="body" idx="2"/>
          </p:nvPr>
        </p:nvSpPr>
        <p:spPr>
          <a:xfrm>
            <a:off x="2705620" y="1004251"/>
            <a:ext cx="3999900" cy="3698143"/>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2400" dirty="0">
                <a:solidFill>
                  <a:srgbClr val="000000"/>
                </a:solidFill>
              </a:rPr>
              <a:t>Why do we do it anyway?</a:t>
            </a:r>
            <a:endParaRPr sz="2400" dirty="0">
              <a:solidFill>
                <a:srgbClr val="000000"/>
              </a:solidFill>
            </a:endParaRPr>
          </a:p>
          <a:p>
            <a:pPr marL="0" lvl="0" indent="0" algn="l" rtl="0">
              <a:spcBef>
                <a:spcPts val="1600"/>
              </a:spcBef>
              <a:spcAft>
                <a:spcPts val="1600"/>
              </a:spcAft>
              <a:buNone/>
            </a:pPr>
            <a:endParaRPr dirty="0">
              <a:solidFill>
                <a:srgbClr val="000000"/>
              </a:solidFill>
            </a:endParaRPr>
          </a:p>
        </p:txBody>
      </p:sp>
      <p:pic>
        <p:nvPicPr>
          <p:cNvPr id="7" name="Google Shape;80;p16"/>
          <p:cNvPicPr preferRelativeResize="0"/>
          <p:nvPr/>
        </p:nvPicPr>
        <p:blipFill>
          <a:blip r:embed="rId2">
            <a:alphaModFix/>
          </a:blip>
          <a:stretch>
            <a:fillRect/>
          </a:stretch>
        </p:blipFill>
        <p:spPr>
          <a:xfrm>
            <a:off x="3201699" y="2093867"/>
            <a:ext cx="3160750" cy="1986975"/>
          </a:xfrm>
          <a:prstGeom prst="rect">
            <a:avLst/>
          </a:prstGeom>
          <a:noFill/>
          <a:ln>
            <a:noFill/>
          </a:ln>
        </p:spPr>
      </p:pic>
    </p:spTree>
    <p:extLst>
      <p:ext uri="{BB962C8B-B14F-4D97-AF65-F5344CB8AC3E}">
        <p14:creationId xmlns:p14="http://schemas.microsoft.com/office/powerpoint/2010/main" val="33443847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smtClean="0">
                <a:solidFill>
                  <a:srgbClr val="FF0000"/>
                </a:solidFill>
              </a:rPr>
              <a:t>My </a:t>
            </a:r>
            <a:r>
              <a:rPr lang="en" b="1" dirty="0" smtClean="0">
                <a:solidFill>
                  <a:srgbClr val="FF0000"/>
                </a:solidFill>
              </a:rPr>
              <a:t>Context </a:t>
            </a:r>
            <a:r>
              <a:rPr lang="en-US" b="1" dirty="0" smtClean="0">
                <a:solidFill>
                  <a:srgbClr val="FF0000"/>
                </a:solidFill>
              </a:rPr>
              <a:t>&amp; </a:t>
            </a:r>
            <a:r>
              <a:rPr lang="en-US" b="1" dirty="0" err="1" smtClean="0">
                <a:solidFill>
                  <a:srgbClr val="FF0000"/>
                </a:solidFill>
              </a:rPr>
              <a:t>Positionality</a:t>
            </a:r>
            <a:endParaRPr b="1" dirty="0">
              <a:solidFill>
                <a:srgbClr val="FF0000"/>
              </a:solidFill>
            </a:endParaRPr>
          </a:p>
        </p:txBody>
      </p:sp>
      <p:sp>
        <p:nvSpPr>
          <p:cNvPr id="62" name="Google Shape;62;p14"/>
          <p:cNvSpPr txBox="1"/>
          <p:nvPr/>
        </p:nvSpPr>
        <p:spPr>
          <a:xfrm>
            <a:off x="237500" y="1022975"/>
            <a:ext cx="8594700" cy="38436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chemeClr val="dk1"/>
              </a:buClr>
              <a:buSzPts val="1800"/>
              <a:buChar char="●"/>
            </a:pPr>
            <a:r>
              <a:rPr lang="en" sz="1800" dirty="0" smtClean="0">
                <a:solidFill>
                  <a:schemeClr val="dk1"/>
                </a:solidFill>
              </a:rPr>
              <a:t>Mother </a:t>
            </a:r>
            <a:r>
              <a:rPr lang="en" sz="1800" dirty="0">
                <a:solidFill>
                  <a:schemeClr val="dk1"/>
                </a:solidFill>
              </a:rPr>
              <a:t>of 2 children</a:t>
            </a:r>
            <a:endParaRPr sz="1800" dirty="0">
              <a:solidFill>
                <a:schemeClr val="dk1"/>
              </a:solidFill>
            </a:endParaRPr>
          </a:p>
          <a:p>
            <a:pPr marL="457200" lvl="0" indent="-342900" algn="l" rtl="0">
              <a:lnSpc>
                <a:spcPct val="115000"/>
              </a:lnSpc>
              <a:spcBef>
                <a:spcPts val="0"/>
              </a:spcBef>
              <a:spcAft>
                <a:spcPts val="0"/>
              </a:spcAft>
              <a:buClr>
                <a:schemeClr val="dk1"/>
              </a:buClr>
              <a:buSzPts val="1800"/>
              <a:buChar char="●"/>
            </a:pPr>
            <a:r>
              <a:rPr lang="en" sz="1800" dirty="0">
                <a:solidFill>
                  <a:schemeClr val="dk1"/>
                </a:solidFill>
              </a:rPr>
              <a:t>12-year elementary &amp; middle school teacher </a:t>
            </a:r>
            <a:endParaRPr lang="en-US" sz="1800" dirty="0" smtClean="0">
              <a:solidFill>
                <a:schemeClr val="dk1"/>
              </a:solidFill>
            </a:endParaRPr>
          </a:p>
          <a:p>
            <a:pPr marL="457200" indent="-342900">
              <a:lnSpc>
                <a:spcPct val="115000"/>
              </a:lnSpc>
              <a:buClr>
                <a:schemeClr val="dk1"/>
              </a:buClr>
              <a:buSzPts val="1800"/>
              <a:buFont typeface="Arial"/>
              <a:buChar char="●"/>
            </a:pPr>
            <a:r>
              <a:rPr lang="en-US" sz="1800" dirty="0" smtClean="0">
                <a:solidFill>
                  <a:schemeClr val="dk1"/>
                </a:solidFill>
              </a:rPr>
              <a:t>Guadalajara</a:t>
            </a:r>
            <a:r>
              <a:rPr lang="en-US" sz="1800" dirty="0">
                <a:solidFill>
                  <a:schemeClr val="dk1"/>
                </a:solidFill>
              </a:rPr>
              <a:t>, </a:t>
            </a:r>
            <a:r>
              <a:rPr lang="en-US" sz="1800" dirty="0" smtClean="0">
                <a:solidFill>
                  <a:schemeClr val="dk1"/>
                </a:solidFill>
              </a:rPr>
              <a:t>St. Louis, Chicago</a:t>
            </a:r>
            <a:endParaRPr sz="1800" dirty="0">
              <a:solidFill>
                <a:schemeClr val="dk1"/>
              </a:solidFill>
            </a:endParaRPr>
          </a:p>
          <a:p>
            <a:pPr marL="457200" lvl="0" indent="-342900" algn="l" rtl="0">
              <a:lnSpc>
                <a:spcPct val="115000"/>
              </a:lnSpc>
              <a:spcBef>
                <a:spcPts val="0"/>
              </a:spcBef>
              <a:spcAft>
                <a:spcPts val="0"/>
              </a:spcAft>
              <a:buClr>
                <a:schemeClr val="dk1"/>
              </a:buClr>
              <a:buSzPts val="1800"/>
              <a:buChar char="●"/>
            </a:pPr>
            <a:r>
              <a:rPr lang="en" sz="1800" dirty="0">
                <a:solidFill>
                  <a:schemeClr val="dk1"/>
                </a:solidFill>
              </a:rPr>
              <a:t>Doctoral student - University of Missouri - Social Studies </a:t>
            </a:r>
            <a:r>
              <a:rPr lang="en-US" sz="1800" dirty="0" smtClean="0">
                <a:solidFill>
                  <a:schemeClr val="dk1"/>
                </a:solidFill>
              </a:rPr>
              <a:t>&amp; Literacy </a:t>
            </a:r>
            <a:r>
              <a:rPr lang="en" sz="1800" dirty="0" smtClean="0">
                <a:solidFill>
                  <a:schemeClr val="dk1"/>
                </a:solidFill>
              </a:rPr>
              <a:t>Education</a:t>
            </a:r>
            <a:endParaRPr sz="1800" dirty="0">
              <a:solidFill>
                <a:schemeClr val="dk1"/>
              </a:solidFill>
            </a:endParaRPr>
          </a:p>
          <a:p>
            <a:pPr marL="457200" lvl="0" indent="-342900" algn="l" rtl="0">
              <a:lnSpc>
                <a:spcPct val="115000"/>
              </a:lnSpc>
              <a:spcBef>
                <a:spcPts val="0"/>
              </a:spcBef>
              <a:spcAft>
                <a:spcPts val="0"/>
              </a:spcAft>
              <a:buClr>
                <a:schemeClr val="dk1"/>
              </a:buClr>
              <a:buSzPts val="1800"/>
              <a:buChar char="●"/>
            </a:pPr>
            <a:r>
              <a:rPr lang="en" sz="1800" dirty="0">
                <a:solidFill>
                  <a:schemeClr val="dk1"/>
                </a:solidFill>
              </a:rPr>
              <a:t>I am </a:t>
            </a:r>
            <a:r>
              <a:rPr lang="en-US" sz="1800" dirty="0" smtClean="0">
                <a:solidFill>
                  <a:schemeClr val="dk1"/>
                </a:solidFill>
              </a:rPr>
              <a:t>part </a:t>
            </a:r>
            <a:r>
              <a:rPr lang="en" sz="1800" dirty="0" smtClean="0">
                <a:solidFill>
                  <a:schemeClr val="dk1"/>
                </a:solidFill>
              </a:rPr>
              <a:t>Mexican </a:t>
            </a:r>
            <a:r>
              <a:rPr lang="en" sz="1800" dirty="0">
                <a:solidFill>
                  <a:schemeClr val="dk1"/>
                </a:solidFill>
              </a:rPr>
              <a:t>and </a:t>
            </a:r>
            <a:r>
              <a:rPr lang="en" sz="1800" dirty="0" smtClean="0">
                <a:solidFill>
                  <a:schemeClr val="dk1"/>
                </a:solidFill>
              </a:rPr>
              <a:t>speak </a:t>
            </a:r>
            <a:r>
              <a:rPr lang="en" sz="1800" dirty="0">
                <a:solidFill>
                  <a:schemeClr val="dk1"/>
                </a:solidFill>
              </a:rPr>
              <a:t>Spanish, but I identify as </a:t>
            </a:r>
            <a:r>
              <a:rPr lang="en-US" sz="1800" dirty="0" smtClean="0">
                <a:solidFill>
                  <a:schemeClr val="dk1"/>
                </a:solidFill>
              </a:rPr>
              <a:t>W</a:t>
            </a:r>
            <a:r>
              <a:rPr lang="en" sz="1800" dirty="0" smtClean="0">
                <a:solidFill>
                  <a:schemeClr val="dk1"/>
                </a:solidFill>
              </a:rPr>
              <a:t>hite</a:t>
            </a:r>
            <a:r>
              <a:rPr lang="en" sz="1800" dirty="0">
                <a:solidFill>
                  <a:schemeClr val="dk1"/>
                </a:solidFill>
              </a:rPr>
              <a:t>. </a:t>
            </a:r>
            <a:endParaRPr sz="1800" dirty="0">
              <a:solidFill>
                <a:schemeClr val="dk1"/>
              </a:solidFill>
            </a:endParaRPr>
          </a:p>
          <a:p>
            <a:pPr marL="457200" lvl="0" indent="-342900" algn="l" rtl="0">
              <a:lnSpc>
                <a:spcPct val="115000"/>
              </a:lnSpc>
              <a:spcBef>
                <a:spcPts val="0"/>
              </a:spcBef>
              <a:spcAft>
                <a:spcPts val="0"/>
              </a:spcAft>
              <a:buClr>
                <a:schemeClr val="dk1"/>
              </a:buClr>
              <a:buSzPts val="1800"/>
              <a:buChar char="●"/>
            </a:pPr>
            <a:r>
              <a:rPr lang="en" sz="1800" dirty="0">
                <a:solidFill>
                  <a:schemeClr val="dk1"/>
                </a:solidFill>
              </a:rPr>
              <a:t>I try to look at the world and my research through </a:t>
            </a:r>
            <a:r>
              <a:rPr lang="en" sz="1800" dirty="0" smtClean="0">
                <a:solidFill>
                  <a:schemeClr val="dk1"/>
                </a:solidFill>
              </a:rPr>
              <a:t>critical </a:t>
            </a:r>
            <a:r>
              <a:rPr lang="en" sz="1800" dirty="0">
                <a:solidFill>
                  <a:schemeClr val="dk1"/>
                </a:solidFill>
              </a:rPr>
              <a:t>lenses, but I recognize my own limitations as a white, cisgendered, able-bodied, upper-class </a:t>
            </a:r>
            <a:r>
              <a:rPr lang="en" sz="1800" dirty="0" smtClean="0">
                <a:solidFill>
                  <a:schemeClr val="dk1"/>
                </a:solidFill>
              </a:rPr>
              <a:t>woman</a:t>
            </a:r>
            <a:r>
              <a:rPr lang="en-US" sz="1800" dirty="0" smtClean="0">
                <a:solidFill>
                  <a:schemeClr val="dk1"/>
                </a:solidFill>
              </a:rPr>
              <a:t>, especially</a:t>
            </a:r>
            <a:r>
              <a:rPr lang="en" sz="1800" dirty="0" smtClean="0">
                <a:solidFill>
                  <a:schemeClr val="dk1"/>
                </a:solidFill>
              </a:rPr>
              <a:t> </a:t>
            </a:r>
            <a:r>
              <a:rPr lang="en" sz="1800" dirty="0">
                <a:solidFill>
                  <a:schemeClr val="dk1"/>
                </a:solidFill>
              </a:rPr>
              <a:t>as I study controversial </a:t>
            </a:r>
            <a:r>
              <a:rPr lang="en-US" sz="1800" dirty="0" smtClean="0">
                <a:solidFill>
                  <a:schemeClr val="dk1"/>
                </a:solidFill>
              </a:rPr>
              <a:t>political </a:t>
            </a:r>
            <a:r>
              <a:rPr lang="en" sz="1800" dirty="0" smtClean="0">
                <a:solidFill>
                  <a:schemeClr val="dk1"/>
                </a:solidFill>
              </a:rPr>
              <a:t>issues </a:t>
            </a:r>
            <a:r>
              <a:rPr lang="en" sz="1800" dirty="0">
                <a:solidFill>
                  <a:schemeClr val="dk1"/>
                </a:solidFill>
              </a:rPr>
              <a:t>that more often </a:t>
            </a:r>
            <a:r>
              <a:rPr lang="en-US" sz="1800" dirty="0" smtClean="0">
                <a:solidFill>
                  <a:schemeClr val="dk1"/>
                </a:solidFill>
              </a:rPr>
              <a:t>adversely </a:t>
            </a:r>
            <a:r>
              <a:rPr lang="en" sz="1800" dirty="0" smtClean="0">
                <a:solidFill>
                  <a:schemeClr val="dk1"/>
                </a:solidFill>
              </a:rPr>
              <a:t>affect </a:t>
            </a:r>
            <a:r>
              <a:rPr lang="en" sz="1800" dirty="0">
                <a:solidFill>
                  <a:schemeClr val="dk1"/>
                </a:solidFill>
              </a:rPr>
              <a:t>people who are non-white, queer, lower-class, disabled. </a:t>
            </a:r>
            <a:endParaRPr sz="1800" dirty="0">
              <a:solidFill>
                <a:schemeClr val="dk1"/>
              </a:solidFill>
            </a:endParaRPr>
          </a:p>
          <a:p>
            <a:pPr marL="457200" lvl="0" indent="-342900" algn="l" rtl="0">
              <a:lnSpc>
                <a:spcPct val="115000"/>
              </a:lnSpc>
              <a:spcBef>
                <a:spcPts val="0"/>
              </a:spcBef>
              <a:spcAft>
                <a:spcPts val="0"/>
              </a:spcAft>
              <a:buClr>
                <a:schemeClr val="dk1"/>
              </a:buClr>
              <a:buSzPts val="1800"/>
              <a:buChar char="●"/>
            </a:pPr>
            <a:r>
              <a:rPr lang="en" sz="1800" dirty="0">
                <a:solidFill>
                  <a:schemeClr val="dk1"/>
                </a:solidFill>
              </a:rPr>
              <a:t>I believe my </a:t>
            </a:r>
            <a:r>
              <a:rPr lang="en-US" sz="1800" dirty="0" smtClean="0">
                <a:solidFill>
                  <a:schemeClr val="dk1"/>
                </a:solidFill>
              </a:rPr>
              <a:t>work </a:t>
            </a:r>
            <a:r>
              <a:rPr lang="en" sz="1800" dirty="0" smtClean="0">
                <a:solidFill>
                  <a:schemeClr val="dk1"/>
                </a:solidFill>
              </a:rPr>
              <a:t>can </a:t>
            </a:r>
            <a:r>
              <a:rPr lang="en" sz="1800" dirty="0">
                <a:solidFill>
                  <a:schemeClr val="dk1"/>
                </a:solidFill>
              </a:rPr>
              <a:t>be applied in many spaces, but I recognize that it may not be generalizable to everyone depending on their context.</a:t>
            </a:r>
            <a:endParaRPr sz="1800" dirty="0">
              <a:solidFill>
                <a:schemeClr val="dk1"/>
              </a:solidFill>
            </a:endParaRPr>
          </a:p>
          <a:p>
            <a:pPr marL="0" lvl="0" indent="0" algn="l" rtl="0">
              <a:spcBef>
                <a:spcPts val="1600"/>
              </a:spcBef>
              <a:spcAft>
                <a:spcPts val="0"/>
              </a:spcAft>
              <a:buNone/>
            </a:pPr>
            <a:endParaRPr dirty="0"/>
          </a:p>
        </p:txBody>
      </p:sp>
      <p:pic>
        <p:nvPicPr>
          <p:cNvPr id="63" name="Google Shape;63;p14"/>
          <p:cNvPicPr preferRelativeResize="0"/>
          <p:nvPr/>
        </p:nvPicPr>
        <p:blipFill>
          <a:blip r:embed="rId3">
            <a:alphaModFix/>
          </a:blip>
          <a:stretch>
            <a:fillRect/>
          </a:stretch>
        </p:blipFill>
        <p:spPr>
          <a:xfrm>
            <a:off x="7105648" y="218924"/>
            <a:ext cx="1834750" cy="1662175"/>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a:t>The Purpose of S.S. Education</a:t>
            </a:r>
            <a:endParaRPr b="1"/>
          </a:p>
        </p:txBody>
      </p:sp>
      <p:sp>
        <p:nvSpPr>
          <p:cNvPr id="92" name="Google Shape;92;p18"/>
          <p:cNvSpPr txBox="1">
            <a:spLocks noGrp="1"/>
          </p:cNvSpPr>
          <p:nvPr>
            <p:ph type="body" idx="1"/>
          </p:nvPr>
        </p:nvSpPr>
        <p:spPr>
          <a:xfrm>
            <a:off x="311700" y="1152475"/>
            <a:ext cx="52275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100" i="1" dirty="0">
                <a:solidFill>
                  <a:srgbClr val="FF0000"/>
                </a:solidFill>
              </a:rPr>
              <a:t>“</a:t>
            </a:r>
            <a:r>
              <a:rPr lang="en" sz="2100" i="1" dirty="0">
                <a:solidFill>
                  <a:srgbClr val="FF0000"/>
                </a:solidFill>
                <a:highlight>
                  <a:srgbClr val="FFFFFF"/>
                </a:highlight>
              </a:rPr>
              <a:t>...to help young people make informed and reasoned decisions for the public good as citizens of a culturally diverse, democratic society in an interdependent world.” </a:t>
            </a:r>
            <a:endParaRPr sz="2100" i="1" dirty="0">
              <a:solidFill>
                <a:srgbClr val="FF0000"/>
              </a:solidFill>
              <a:highlight>
                <a:srgbClr val="FFFFFF"/>
              </a:highlight>
            </a:endParaRPr>
          </a:p>
          <a:p>
            <a:pPr marL="0" lvl="0" indent="0" algn="l" rtl="0">
              <a:spcBef>
                <a:spcPts val="1600"/>
              </a:spcBef>
              <a:spcAft>
                <a:spcPts val="1600"/>
              </a:spcAft>
              <a:buNone/>
            </a:pPr>
            <a:r>
              <a:rPr lang="en" sz="1600" dirty="0">
                <a:solidFill>
                  <a:srgbClr val="000000"/>
                </a:solidFill>
                <a:highlight>
                  <a:srgbClr val="FFFFFF"/>
                </a:highlight>
              </a:rPr>
              <a:t>-NCSS (1994), </a:t>
            </a:r>
            <a:r>
              <a:rPr lang="en" sz="1600" i="1" dirty="0">
                <a:solidFill>
                  <a:srgbClr val="000000"/>
                </a:solidFill>
                <a:highlight>
                  <a:srgbClr val="FFFFFF"/>
                </a:highlight>
              </a:rPr>
              <a:t>Expectations of Excellence: Curriculum Standards for Social Studies</a:t>
            </a:r>
            <a:endParaRPr sz="1600" dirty="0">
              <a:solidFill>
                <a:srgbClr val="000000"/>
              </a:solidFill>
            </a:endParaRPr>
          </a:p>
        </p:txBody>
      </p:sp>
      <p:pic>
        <p:nvPicPr>
          <p:cNvPr id="93" name="Google Shape;93;p18"/>
          <p:cNvPicPr preferRelativeResize="0"/>
          <p:nvPr/>
        </p:nvPicPr>
        <p:blipFill>
          <a:blip r:embed="rId3">
            <a:alphaModFix/>
          </a:blip>
          <a:stretch>
            <a:fillRect/>
          </a:stretch>
        </p:blipFill>
        <p:spPr>
          <a:xfrm>
            <a:off x="5691625" y="1265500"/>
            <a:ext cx="3300000" cy="2207051"/>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a:t>The Health of a Democracy</a:t>
            </a:r>
            <a:endParaRPr b="1"/>
          </a:p>
        </p:txBody>
      </p:sp>
      <p:sp>
        <p:nvSpPr>
          <p:cNvPr id="99" name="Google Shape;99;p19"/>
          <p:cNvSpPr txBox="1">
            <a:spLocks noGrp="1"/>
          </p:cNvSpPr>
          <p:nvPr>
            <p:ph type="body" idx="1"/>
          </p:nvPr>
        </p:nvSpPr>
        <p:spPr>
          <a:xfrm>
            <a:off x="206975" y="1243800"/>
            <a:ext cx="43263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i="1">
                <a:solidFill>
                  <a:srgbClr val="FF0000"/>
                </a:solidFill>
              </a:rPr>
              <a:t>“You cannot have a democracy without discussion. To be against discussion is to be against democracy.”</a:t>
            </a:r>
            <a:endParaRPr sz="2000" i="1">
              <a:solidFill>
                <a:srgbClr val="FF0000"/>
              </a:solidFill>
            </a:endParaRPr>
          </a:p>
          <a:p>
            <a:pPr marL="0" lvl="0" indent="0" algn="l" rtl="0">
              <a:spcBef>
                <a:spcPts val="0"/>
              </a:spcBef>
              <a:spcAft>
                <a:spcPts val="0"/>
              </a:spcAft>
              <a:buClr>
                <a:schemeClr val="dk1"/>
              </a:buClr>
              <a:buSzPts val="1100"/>
              <a:buFont typeface="Arial"/>
              <a:buNone/>
            </a:pPr>
            <a:endParaRPr sz="2000" i="1">
              <a:solidFill>
                <a:srgbClr val="FF0000"/>
              </a:solidFill>
            </a:endParaRPr>
          </a:p>
          <a:p>
            <a:pPr marL="0" lvl="0" indent="0" algn="l" rtl="0">
              <a:spcBef>
                <a:spcPts val="0"/>
              </a:spcBef>
              <a:spcAft>
                <a:spcPts val="1600"/>
              </a:spcAft>
              <a:buNone/>
            </a:pPr>
            <a:r>
              <a:rPr lang="en">
                <a:solidFill>
                  <a:srgbClr val="000000"/>
                </a:solidFill>
                <a:highlight>
                  <a:srgbClr val="FFFFFF"/>
                </a:highlight>
              </a:rPr>
              <a:t>-Diana Hess (2009), </a:t>
            </a:r>
            <a:r>
              <a:rPr lang="en" i="1">
                <a:solidFill>
                  <a:srgbClr val="000000"/>
                </a:solidFill>
                <a:highlight>
                  <a:srgbClr val="FFFFFF"/>
                </a:highlight>
              </a:rPr>
              <a:t>Controversy in the Classroom</a:t>
            </a:r>
            <a:endParaRPr>
              <a:solidFill>
                <a:srgbClr val="000000"/>
              </a:solidFill>
            </a:endParaRPr>
          </a:p>
        </p:txBody>
      </p:sp>
      <p:pic>
        <p:nvPicPr>
          <p:cNvPr id="100" name="Google Shape;100;p19"/>
          <p:cNvPicPr preferRelativeResize="0"/>
          <p:nvPr/>
        </p:nvPicPr>
        <p:blipFill>
          <a:blip r:embed="rId3">
            <a:alphaModFix/>
          </a:blip>
          <a:stretch>
            <a:fillRect/>
          </a:stretch>
        </p:blipFill>
        <p:spPr>
          <a:xfrm>
            <a:off x="4619147" y="1302488"/>
            <a:ext cx="4213153" cy="2310425"/>
          </a:xfrm>
          <a:prstGeom prst="rect">
            <a:avLst/>
          </a:prstGeom>
          <a:noFill/>
          <a:ln>
            <a:noFill/>
          </a:ln>
        </p:spPr>
      </p:pic>
      <p:pic>
        <p:nvPicPr>
          <p:cNvPr id="101" name="Google Shape;101;p19"/>
          <p:cNvPicPr preferRelativeResize="0"/>
          <p:nvPr/>
        </p:nvPicPr>
        <p:blipFill>
          <a:blip r:embed="rId4">
            <a:alphaModFix/>
          </a:blip>
          <a:stretch>
            <a:fillRect/>
          </a:stretch>
        </p:blipFill>
        <p:spPr>
          <a:xfrm>
            <a:off x="6350113" y="2174200"/>
            <a:ext cx="751213" cy="395375"/>
          </a:xfrm>
          <a:prstGeom prst="rect">
            <a:avLst/>
          </a:prstGeom>
          <a:noFill/>
          <a:ln>
            <a:noFill/>
          </a:ln>
        </p:spPr>
      </p:pic>
      <p:pic>
        <p:nvPicPr>
          <p:cNvPr id="102" name="Google Shape;102;p19"/>
          <p:cNvPicPr preferRelativeResize="0"/>
          <p:nvPr/>
        </p:nvPicPr>
        <p:blipFill>
          <a:blip r:embed="rId5">
            <a:alphaModFix/>
          </a:blip>
          <a:stretch>
            <a:fillRect/>
          </a:stretch>
        </p:blipFill>
        <p:spPr>
          <a:xfrm>
            <a:off x="5109725" y="2780150"/>
            <a:ext cx="681500" cy="673025"/>
          </a:xfrm>
          <a:prstGeom prst="rect">
            <a:avLst/>
          </a:prstGeom>
          <a:noFill/>
          <a:ln>
            <a:noFill/>
          </a:ln>
        </p:spPr>
      </p:pic>
      <p:pic>
        <p:nvPicPr>
          <p:cNvPr id="103" name="Google Shape;103;p19"/>
          <p:cNvPicPr preferRelativeResize="0"/>
          <p:nvPr/>
        </p:nvPicPr>
        <p:blipFill>
          <a:blip r:embed="rId5">
            <a:alphaModFix/>
          </a:blip>
          <a:stretch>
            <a:fillRect/>
          </a:stretch>
        </p:blipFill>
        <p:spPr>
          <a:xfrm>
            <a:off x="7568200" y="2780147"/>
            <a:ext cx="681500" cy="673040"/>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4"/>
          <p:cNvSpPr txBox="1">
            <a:spLocks noGrp="1"/>
          </p:cNvSpPr>
          <p:nvPr>
            <p:ph type="title"/>
          </p:nvPr>
        </p:nvSpPr>
        <p:spPr>
          <a:xfrm>
            <a:off x="311700" y="1737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smtClean="0"/>
              <a:t>Job Security</a:t>
            </a:r>
            <a:endParaRPr b="1" dirty="0"/>
          </a:p>
        </p:txBody>
      </p:sp>
      <p:sp>
        <p:nvSpPr>
          <p:cNvPr id="212" name="Google Shape;212;p34"/>
          <p:cNvSpPr txBox="1">
            <a:spLocks noGrp="1"/>
          </p:cNvSpPr>
          <p:nvPr>
            <p:ph type="body" idx="1"/>
          </p:nvPr>
        </p:nvSpPr>
        <p:spPr>
          <a:xfrm>
            <a:off x="101850" y="824650"/>
            <a:ext cx="6708900" cy="4098300"/>
          </a:xfrm>
          <a:prstGeom prst="rect">
            <a:avLst/>
          </a:prstGeom>
        </p:spPr>
        <p:txBody>
          <a:bodyPr spcFirstLastPara="1" wrap="square" lIns="91425" tIns="91425" rIns="91425" bIns="91425" anchor="t" anchorCtr="0">
            <a:noAutofit/>
          </a:bodyPr>
          <a:lstStyle/>
          <a:p>
            <a:pPr marL="457200" lvl="0" indent="-336550" algn="l" rtl="0">
              <a:lnSpc>
                <a:spcPct val="100000"/>
              </a:lnSpc>
              <a:spcBef>
                <a:spcPts val="0"/>
              </a:spcBef>
              <a:spcAft>
                <a:spcPts val="0"/>
              </a:spcAft>
              <a:buClr>
                <a:schemeClr val="dk1"/>
              </a:buClr>
              <a:buSzPts val="1700"/>
              <a:buChar char="●"/>
            </a:pPr>
            <a:r>
              <a:rPr lang="en" sz="1700" b="1" dirty="0">
                <a:solidFill>
                  <a:srgbClr val="FF0000"/>
                </a:solidFill>
              </a:rPr>
              <a:t>NCSS C3 Framework</a:t>
            </a:r>
            <a:r>
              <a:rPr lang="en" sz="1700" dirty="0">
                <a:solidFill>
                  <a:srgbClr val="FF0000"/>
                </a:solidFill>
              </a:rPr>
              <a:t>:</a:t>
            </a:r>
            <a:r>
              <a:rPr lang="en" sz="1700" dirty="0">
                <a:solidFill>
                  <a:schemeClr val="dk1"/>
                </a:solidFill>
              </a:rPr>
              <a:t> </a:t>
            </a:r>
            <a:endParaRPr sz="1700" dirty="0">
              <a:solidFill>
                <a:schemeClr val="dk1"/>
              </a:solidFill>
            </a:endParaRPr>
          </a:p>
          <a:p>
            <a:pPr marL="914400" lvl="1" indent="-336550" algn="l" rtl="0">
              <a:lnSpc>
                <a:spcPct val="100000"/>
              </a:lnSpc>
              <a:spcBef>
                <a:spcPts val="0"/>
              </a:spcBef>
              <a:spcAft>
                <a:spcPts val="0"/>
              </a:spcAft>
              <a:buClr>
                <a:schemeClr val="dk1"/>
              </a:buClr>
              <a:buSzPts val="1700"/>
              <a:buChar char="○"/>
            </a:pPr>
            <a:r>
              <a:rPr lang="en" sz="1700" dirty="0">
                <a:solidFill>
                  <a:schemeClr val="dk1"/>
                </a:solidFill>
              </a:rPr>
              <a:t>(1) recognize societal problems, </a:t>
            </a:r>
            <a:endParaRPr sz="1700" dirty="0">
              <a:solidFill>
                <a:schemeClr val="dk1"/>
              </a:solidFill>
            </a:endParaRPr>
          </a:p>
          <a:p>
            <a:pPr marL="914400" lvl="1" indent="-336550" algn="l" rtl="0">
              <a:lnSpc>
                <a:spcPct val="100000"/>
              </a:lnSpc>
              <a:spcBef>
                <a:spcPts val="0"/>
              </a:spcBef>
              <a:spcAft>
                <a:spcPts val="0"/>
              </a:spcAft>
              <a:buClr>
                <a:schemeClr val="dk1"/>
              </a:buClr>
              <a:buSzPts val="1700"/>
              <a:buChar char="○"/>
            </a:pPr>
            <a:r>
              <a:rPr lang="en" sz="1700" dirty="0">
                <a:solidFill>
                  <a:schemeClr val="dk1"/>
                </a:solidFill>
              </a:rPr>
              <a:t>(2) ask good questions, </a:t>
            </a:r>
            <a:endParaRPr sz="1700" dirty="0">
              <a:solidFill>
                <a:schemeClr val="dk1"/>
              </a:solidFill>
            </a:endParaRPr>
          </a:p>
          <a:p>
            <a:pPr marL="914400" lvl="1" indent="-336550" algn="l" rtl="0">
              <a:lnSpc>
                <a:spcPct val="100000"/>
              </a:lnSpc>
              <a:spcBef>
                <a:spcPts val="0"/>
              </a:spcBef>
              <a:spcAft>
                <a:spcPts val="0"/>
              </a:spcAft>
              <a:buClr>
                <a:schemeClr val="dk1"/>
              </a:buClr>
              <a:buSzPts val="1700"/>
              <a:buChar char="○"/>
            </a:pPr>
            <a:r>
              <a:rPr lang="en" sz="1700" dirty="0">
                <a:solidFill>
                  <a:schemeClr val="dk1"/>
                </a:solidFill>
              </a:rPr>
              <a:t>(3) consider possible solutions and consequences</a:t>
            </a:r>
            <a:endParaRPr sz="1700" dirty="0">
              <a:solidFill>
                <a:schemeClr val="dk1"/>
              </a:solidFill>
            </a:endParaRPr>
          </a:p>
          <a:p>
            <a:pPr marL="914400" lvl="1" indent="-336550" algn="l" rtl="0">
              <a:lnSpc>
                <a:spcPct val="100000"/>
              </a:lnSpc>
              <a:spcBef>
                <a:spcPts val="0"/>
              </a:spcBef>
              <a:spcAft>
                <a:spcPts val="0"/>
              </a:spcAft>
              <a:buClr>
                <a:schemeClr val="dk1"/>
              </a:buClr>
              <a:buSzPts val="1700"/>
              <a:buChar char="○"/>
            </a:pPr>
            <a:r>
              <a:rPr lang="en" sz="1700" dirty="0">
                <a:solidFill>
                  <a:schemeClr val="dk1"/>
                </a:solidFill>
              </a:rPr>
              <a:t>(4) communicate and act upon what they learn</a:t>
            </a:r>
            <a:endParaRPr sz="1700" dirty="0">
              <a:solidFill>
                <a:schemeClr val="dk1"/>
              </a:solidFill>
            </a:endParaRPr>
          </a:p>
          <a:p>
            <a:pPr marL="914400" lvl="1" indent="-336550" algn="l" rtl="0">
              <a:lnSpc>
                <a:spcPct val="100000"/>
              </a:lnSpc>
              <a:spcBef>
                <a:spcPts val="0"/>
              </a:spcBef>
              <a:spcAft>
                <a:spcPts val="0"/>
              </a:spcAft>
              <a:buClr>
                <a:schemeClr val="dk1"/>
              </a:buClr>
              <a:buSzPts val="1700"/>
              <a:buChar char="○"/>
            </a:pPr>
            <a:r>
              <a:rPr lang="en" sz="1700" dirty="0">
                <a:solidFill>
                  <a:schemeClr val="dk1"/>
                </a:solidFill>
              </a:rPr>
              <a:t>-NCSS, 2013</a:t>
            </a:r>
            <a:endParaRPr sz="1700" dirty="0">
              <a:solidFill>
                <a:schemeClr val="dk1"/>
              </a:solidFill>
            </a:endParaRPr>
          </a:p>
          <a:p>
            <a:pPr marL="457200" lvl="0" indent="0" algn="l" rtl="0">
              <a:lnSpc>
                <a:spcPct val="100000"/>
              </a:lnSpc>
              <a:spcBef>
                <a:spcPts val="0"/>
              </a:spcBef>
              <a:spcAft>
                <a:spcPts val="0"/>
              </a:spcAft>
              <a:buNone/>
            </a:pPr>
            <a:endParaRPr sz="1700" dirty="0">
              <a:solidFill>
                <a:schemeClr val="dk1"/>
              </a:solidFill>
            </a:endParaRPr>
          </a:p>
          <a:p>
            <a:pPr marL="457200" lvl="0" indent="-336550" algn="l" rtl="0">
              <a:lnSpc>
                <a:spcPct val="100000"/>
              </a:lnSpc>
              <a:spcBef>
                <a:spcPts val="0"/>
              </a:spcBef>
              <a:spcAft>
                <a:spcPts val="0"/>
              </a:spcAft>
              <a:buClr>
                <a:schemeClr val="dk1"/>
              </a:buClr>
              <a:buSzPts val="1700"/>
              <a:buChar char="●"/>
            </a:pPr>
            <a:r>
              <a:rPr lang="en" sz="1700" b="1" dirty="0">
                <a:solidFill>
                  <a:srgbClr val="FF0000"/>
                </a:solidFill>
              </a:rPr>
              <a:t>CCSS</a:t>
            </a:r>
            <a:r>
              <a:rPr lang="en" sz="1700" b="1" dirty="0">
                <a:solidFill>
                  <a:schemeClr val="dk1"/>
                </a:solidFill>
              </a:rPr>
              <a:t>:</a:t>
            </a:r>
            <a:r>
              <a:rPr lang="en" sz="1700" dirty="0">
                <a:solidFill>
                  <a:schemeClr val="dk1"/>
                </a:solidFill>
              </a:rPr>
              <a:t> increased informational literacy</a:t>
            </a:r>
            <a:endParaRPr sz="1700" dirty="0">
              <a:solidFill>
                <a:schemeClr val="dk1"/>
              </a:solidFill>
            </a:endParaRPr>
          </a:p>
          <a:p>
            <a:pPr marL="457200" lvl="0" indent="0" algn="l" rtl="0">
              <a:lnSpc>
                <a:spcPct val="100000"/>
              </a:lnSpc>
              <a:spcBef>
                <a:spcPts val="0"/>
              </a:spcBef>
              <a:spcAft>
                <a:spcPts val="0"/>
              </a:spcAft>
              <a:buNone/>
            </a:pPr>
            <a:endParaRPr sz="1700" dirty="0">
              <a:solidFill>
                <a:schemeClr val="dk1"/>
              </a:solidFill>
            </a:endParaRPr>
          </a:p>
          <a:p>
            <a:pPr marL="457200" lvl="0" indent="-336550" algn="l" rtl="0">
              <a:lnSpc>
                <a:spcPct val="100000"/>
              </a:lnSpc>
              <a:spcBef>
                <a:spcPts val="0"/>
              </a:spcBef>
              <a:spcAft>
                <a:spcPts val="0"/>
              </a:spcAft>
              <a:buClr>
                <a:schemeClr val="dk1"/>
              </a:buClr>
              <a:buSzPts val="1700"/>
              <a:buChar char="●"/>
            </a:pPr>
            <a:r>
              <a:rPr lang="en" sz="1700" b="1" dirty="0">
                <a:solidFill>
                  <a:srgbClr val="FF0000"/>
                </a:solidFill>
              </a:rPr>
              <a:t>3rd grade standard</a:t>
            </a:r>
            <a:r>
              <a:rPr lang="en" sz="1700" dirty="0">
                <a:solidFill>
                  <a:schemeClr val="dk1"/>
                </a:solidFill>
              </a:rPr>
              <a:t>: “Analyze how authoritative decisions are made, enforced, and interpreted by governments across historical time periods and </a:t>
            </a:r>
            <a:r>
              <a:rPr lang="en" sz="1700" b="1" i="1" dirty="0">
                <a:solidFill>
                  <a:schemeClr val="dk1"/>
                </a:solidFill>
              </a:rPr>
              <a:t>current events</a:t>
            </a:r>
            <a:r>
              <a:rPr lang="en" sz="1700" dirty="0">
                <a:solidFill>
                  <a:schemeClr val="dk1"/>
                </a:solidFill>
              </a:rPr>
              <a:t>” (MO 3rd grade). </a:t>
            </a:r>
            <a:endParaRPr sz="1700" dirty="0">
              <a:solidFill>
                <a:schemeClr val="dk1"/>
              </a:solidFill>
            </a:endParaRPr>
          </a:p>
          <a:p>
            <a:pPr marL="457200" lvl="0" indent="0" algn="l" rtl="0">
              <a:lnSpc>
                <a:spcPct val="100000"/>
              </a:lnSpc>
              <a:spcBef>
                <a:spcPts val="0"/>
              </a:spcBef>
              <a:spcAft>
                <a:spcPts val="0"/>
              </a:spcAft>
              <a:buNone/>
            </a:pPr>
            <a:endParaRPr sz="1700" dirty="0">
              <a:solidFill>
                <a:schemeClr val="dk1"/>
              </a:solidFill>
              <a:highlight>
                <a:schemeClr val="lt1"/>
              </a:highlight>
            </a:endParaRPr>
          </a:p>
          <a:p>
            <a:pPr marL="457200" lvl="0" indent="-336550" algn="l" rtl="0">
              <a:lnSpc>
                <a:spcPct val="100000"/>
              </a:lnSpc>
              <a:spcBef>
                <a:spcPts val="0"/>
              </a:spcBef>
              <a:spcAft>
                <a:spcPts val="0"/>
              </a:spcAft>
              <a:buClr>
                <a:schemeClr val="dk1"/>
              </a:buClr>
              <a:buSzPts val="1700"/>
              <a:buChar char="●"/>
            </a:pPr>
            <a:r>
              <a:rPr lang="en" sz="1700" b="1" dirty="0">
                <a:solidFill>
                  <a:srgbClr val="FF0000"/>
                </a:solidFill>
                <a:highlight>
                  <a:schemeClr val="lt1"/>
                </a:highlight>
              </a:rPr>
              <a:t>Every state requires “regular S.S. instruction”</a:t>
            </a:r>
            <a:r>
              <a:rPr lang="en" sz="1700" b="1" dirty="0">
                <a:solidFill>
                  <a:schemeClr val="dk1"/>
                </a:solidFill>
                <a:highlight>
                  <a:schemeClr val="lt1"/>
                </a:highlight>
              </a:rPr>
              <a:t> </a:t>
            </a:r>
            <a:r>
              <a:rPr lang="en" sz="1700" dirty="0">
                <a:solidFill>
                  <a:schemeClr val="dk1"/>
                </a:solidFill>
                <a:highlight>
                  <a:schemeClr val="lt1"/>
                </a:highlight>
              </a:rPr>
              <a:t>(</a:t>
            </a:r>
            <a:r>
              <a:rPr lang="en" sz="1700" dirty="0">
                <a:solidFill>
                  <a:schemeClr val="dk1"/>
                </a:solidFill>
              </a:rPr>
              <a:t>rec: 30-40 mins PER DAY; not required to share with science)</a:t>
            </a:r>
            <a:endParaRPr sz="1700" dirty="0"/>
          </a:p>
        </p:txBody>
      </p:sp>
      <p:pic>
        <p:nvPicPr>
          <p:cNvPr id="213" name="Google Shape;213;p34"/>
          <p:cNvPicPr preferRelativeResize="0"/>
          <p:nvPr/>
        </p:nvPicPr>
        <p:blipFill>
          <a:blip r:embed="rId3">
            <a:alphaModFix/>
          </a:blip>
          <a:stretch>
            <a:fillRect/>
          </a:stretch>
        </p:blipFill>
        <p:spPr>
          <a:xfrm>
            <a:off x="6596000" y="824650"/>
            <a:ext cx="2180850" cy="2180850"/>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a:t>Content Knowledge</a:t>
            </a:r>
            <a:endParaRPr b="1"/>
          </a:p>
        </p:txBody>
      </p:sp>
      <p:sp>
        <p:nvSpPr>
          <p:cNvPr id="109" name="Google Shape;109;p20"/>
          <p:cNvSpPr txBox="1">
            <a:spLocks noGrp="1"/>
          </p:cNvSpPr>
          <p:nvPr>
            <p:ph type="body" idx="1"/>
          </p:nvPr>
        </p:nvSpPr>
        <p:spPr>
          <a:xfrm>
            <a:off x="311700" y="1152475"/>
            <a:ext cx="5148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i="1">
                <a:solidFill>
                  <a:srgbClr val="FF0000"/>
                </a:solidFill>
              </a:rPr>
              <a:t>“Experimental discussion groups scored higher on the current events test and showed more improvement in their ability to analyze public issues discussions.”</a:t>
            </a:r>
            <a:endParaRPr sz="2000">
              <a:solidFill>
                <a:schemeClr val="dk1"/>
              </a:solidFill>
            </a:endParaRPr>
          </a:p>
          <a:p>
            <a:pPr marL="0" lvl="0" indent="0" algn="l" rtl="0">
              <a:spcBef>
                <a:spcPts val="0"/>
              </a:spcBef>
              <a:spcAft>
                <a:spcPts val="0"/>
              </a:spcAft>
              <a:buNone/>
            </a:pPr>
            <a:endParaRPr sz="1600">
              <a:solidFill>
                <a:schemeClr val="dk1"/>
              </a:solidFill>
            </a:endParaRPr>
          </a:p>
          <a:p>
            <a:pPr marL="0" lvl="0" indent="0" algn="l" rtl="0">
              <a:spcBef>
                <a:spcPts val="0"/>
              </a:spcBef>
              <a:spcAft>
                <a:spcPts val="0"/>
              </a:spcAft>
              <a:buClr>
                <a:schemeClr val="dk1"/>
              </a:buClr>
              <a:buSzPts val="1100"/>
              <a:buFont typeface="Arial"/>
              <a:buNone/>
            </a:pPr>
            <a:r>
              <a:rPr lang="en" sz="1600">
                <a:solidFill>
                  <a:schemeClr val="dk1"/>
                </a:solidFill>
              </a:rPr>
              <a:t>-Johnston, et al. (1994), </a:t>
            </a:r>
            <a:r>
              <a:rPr lang="en" sz="1600" i="1">
                <a:solidFill>
                  <a:schemeClr val="dk1"/>
                </a:solidFill>
              </a:rPr>
              <a:t>Improving civic discourse in the classroom</a:t>
            </a:r>
            <a:endParaRPr sz="1600">
              <a:solidFill>
                <a:schemeClr val="dk1"/>
              </a:solidFill>
            </a:endParaRPr>
          </a:p>
          <a:p>
            <a:pPr marL="0" lvl="0" indent="0" algn="l" rtl="0">
              <a:spcBef>
                <a:spcPts val="0"/>
              </a:spcBef>
              <a:spcAft>
                <a:spcPts val="1600"/>
              </a:spcAft>
              <a:buNone/>
            </a:pPr>
            <a:endParaRPr sz="1600">
              <a:solidFill>
                <a:srgbClr val="000000"/>
              </a:solidFill>
            </a:endParaRPr>
          </a:p>
        </p:txBody>
      </p:sp>
      <p:pic>
        <p:nvPicPr>
          <p:cNvPr id="110" name="Google Shape;110;p20"/>
          <p:cNvPicPr preferRelativeResize="0"/>
          <p:nvPr/>
        </p:nvPicPr>
        <p:blipFill>
          <a:blip r:embed="rId3">
            <a:alphaModFix/>
          </a:blip>
          <a:stretch>
            <a:fillRect/>
          </a:stretch>
        </p:blipFill>
        <p:spPr>
          <a:xfrm>
            <a:off x="6291813" y="1152463"/>
            <a:ext cx="2428875" cy="3362325"/>
          </a:xfrm>
          <a:prstGeom prst="rect">
            <a:avLst/>
          </a:prstGeom>
          <a:noFill/>
          <a:ln>
            <a:noFill/>
          </a:ln>
        </p:spPr>
      </p:pic>
      <p:cxnSp>
        <p:nvCxnSpPr>
          <p:cNvPr id="111" name="Google Shape;111;p20"/>
          <p:cNvCxnSpPr>
            <a:endCxn id="109" idx="3"/>
          </p:cNvCxnSpPr>
          <p:nvPr/>
        </p:nvCxnSpPr>
        <p:spPr>
          <a:xfrm rot="10800000">
            <a:off x="5460300" y="2860675"/>
            <a:ext cx="678000" cy="491100"/>
          </a:xfrm>
          <a:prstGeom prst="straightConnector1">
            <a:avLst/>
          </a:prstGeom>
          <a:noFill/>
          <a:ln w="28575" cap="flat" cmpd="sng">
            <a:solidFill>
              <a:schemeClr val="dk2"/>
            </a:solidFill>
            <a:prstDash val="solid"/>
            <a:round/>
            <a:headEnd type="none" w="med" len="med"/>
            <a:tailEnd type="none" w="med" len="med"/>
          </a:ln>
        </p:spPr>
      </p:cxnSp>
      <p:cxnSp>
        <p:nvCxnSpPr>
          <p:cNvPr id="112" name="Google Shape;112;p20"/>
          <p:cNvCxnSpPr/>
          <p:nvPr/>
        </p:nvCxnSpPr>
        <p:spPr>
          <a:xfrm rot="10800000">
            <a:off x="5471325" y="3430850"/>
            <a:ext cx="678300" cy="135600"/>
          </a:xfrm>
          <a:prstGeom prst="straightConnector1">
            <a:avLst/>
          </a:prstGeom>
          <a:noFill/>
          <a:ln w="28575" cap="flat" cmpd="sng">
            <a:solidFill>
              <a:schemeClr val="dk2"/>
            </a:solidFill>
            <a:prstDash val="solid"/>
            <a:round/>
            <a:headEnd type="none" w="med" len="med"/>
            <a:tailEnd type="none" w="med" len="med"/>
          </a:ln>
        </p:spPr>
      </p:cxnSp>
      <p:cxnSp>
        <p:nvCxnSpPr>
          <p:cNvPr id="113" name="Google Shape;113;p20"/>
          <p:cNvCxnSpPr/>
          <p:nvPr/>
        </p:nvCxnSpPr>
        <p:spPr>
          <a:xfrm flipH="1">
            <a:off x="5595825" y="3747325"/>
            <a:ext cx="553800" cy="67800"/>
          </a:xfrm>
          <a:prstGeom prst="straightConnector1">
            <a:avLst/>
          </a:prstGeom>
          <a:noFill/>
          <a:ln w="28575" cap="flat" cmpd="sng">
            <a:solidFill>
              <a:schemeClr val="dk2"/>
            </a:solidFill>
            <a:prstDash val="solid"/>
            <a:round/>
            <a:headEnd type="none" w="med" len="med"/>
            <a:tailEnd type="none" w="med" len="med"/>
          </a:ln>
        </p:spPr>
      </p:cxnSp>
      <p:cxnSp>
        <p:nvCxnSpPr>
          <p:cNvPr id="114" name="Google Shape;114;p20"/>
          <p:cNvCxnSpPr/>
          <p:nvPr/>
        </p:nvCxnSpPr>
        <p:spPr>
          <a:xfrm flipH="1">
            <a:off x="5776600" y="3837775"/>
            <a:ext cx="531300" cy="486000"/>
          </a:xfrm>
          <a:prstGeom prst="straightConnector1">
            <a:avLst/>
          </a:prstGeom>
          <a:noFill/>
          <a:ln w="28575" cap="flat" cmpd="sng">
            <a:solidFill>
              <a:schemeClr val="dk2"/>
            </a:solidFill>
            <a:prstDash val="solid"/>
            <a:round/>
            <a:headEnd type="none" w="med" len="med"/>
            <a:tailEnd type="none" w="med" len="med"/>
          </a:ln>
        </p:spPr>
      </p:cxn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t>Critical Thinking </a:t>
            </a:r>
            <a:r>
              <a:rPr lang="en-US" b="1" dirty="0" smtClean="0"/>
              <a:t>&amp; Moral Reasoning</a:t>
            </a:r>
            <a:endParaRPr b="1" dirty="0"/>
          </a:p>
        </p:txBody>
      </p:sp>
      <p:sp>
        <p:nvSpPr>
          <p:cNvPr id="120" name="Google Shape;120;p21"/>
          <p:cNvSpPr txBox="1">
            <a:spLocks noGrp="1"/>
          </p:cNvSpPr>
          <p:nvPr>
            <p:ph type="body" idx="1"/>
          </p:nvPr>
        </p:nvSpPr>
        <p:spPr>
          <a:xfrm>
            <a:off x="311700" y="1152475"/>
            <a:ext cx="51711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solidFill>
                  <a:srgbClr val="FF0000"/>
                </a:solidFill>
                <a:highlight>
                  <a:srgbClr val="FFFFFF"/>
                </a:highlight>
              </a:rPr>
              <a:t>“When students dialogue, not simply to win arguments, they develop into individuals who can examine their own beliefs, those of their own and other groups, those of their nation, and can do so with respect and understanding for others' values.”</a:t>
            </a:r>
            <a:endParaRPr i="1">
              <a:solidFill>
                <a:srgbClr val="FF0000"/>
              </a:solidFill>
              <a:highlight>
                <a:srgbClr val="FFFFFF"/>
              </a:highlight>
            </a:endParaRPr>
          </a:p>
          <a:p>
            <a:pPr marL="0" lvl="0" indent="0" algn="l" rtl="0">
              <a:spcBef>
                <a:spcPts val="1600"/>
              </a:spcBef>
              <a:spcAft>
                <a:spcPts val="0"/>
              </a:spcAft>
              <a:buNone/>
            </a:pPr>
            <a:r>
              <a:rPr lang="en" sz="1600">
                <a:solidFill>
                  <a:srgbClr val="000000"/>
                </a:solidFill>
                <a:highlight>
                  <a:srgbClr val="FFFFFF"/>
                </a:highlight>
              </a:rPr>
              <a:t>-Noddings &amp; Brooks (2017), </a:t>
            </a:r>
            <a:r>
              <a:rPr lang="en" sz="1600" i="1">
                <a:solidFill>
                  <a:srgbClr val="111111"/>
                </a:solidFill>
              </a:rPr>
              <a:t>Teaching Controversial Issues: The Case for Critical Thinking and Moral Commitment in the Classroom</a:t>
            </a:r>
            <a:endParaRPr sz="1600">
              <a:solidFill>
                <a:srgbClr val="111111"/>
              </a:solidFill>
            </a:endParaRPr>
          </a:p>
          <a:p>
            <a:pPr marL="0" lvl="0" indent="0" algn="l" rtl="0">
              <a:spcBef>
                <a:spcPts val="1600"/>
              </a:spcBef>
              <a:spcAft>
                <a:spcPts val="1600"/>
              </a:spcAft>
              <a:buNone/>
            </a:pPr>
            <a:endParaRPr sz="1600">
              <a:solidFill>
                <a:srgbClr val="000000"/>
              </a:solidFill>
              <a:highlight>
                <a:srgbClr val="FFFFFF"/>
              </a:highlight>
            </a:endParaRPr>
          </a:p>
        </p:txBody>
      </p:sp>
      <p:pic>
        <p:nvPicPr>
          <p:cNvPr id="121" name="Google Shape;121;p21"/>
          <p:cNvPicPr preferRelativeResize="0"/>
          <p:nvPr/>
        </p:nvPicPr>
        <p:blipFill>
          <a:blip r:embed="rId3">
            <a:alphaModFix/>
          </a:blip>
          <a:stretch>
            <a:fillRect/>
          </a:stretch>
        </p:blipFill>
        <p:spPr>
          <a:xfrm>
            <a:off x="5786875" y="1271875"/>
            <a:ext cx="3045425" cy="1982875"/>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a:t>Classroom Engagement</a:t>
            </a:r>
            <a:endParaRPr b="1"/>
          </a:p>
        </p:txBody>
      </p:sp>
      <p:sp>
        <p:nvSpPr>
          <p:cNvPr id="127" name="Google Shape;127;p22"/>
          <p:cNvSpPr txBox="1">
            <a:spLocks noGrp="1"/>
          </p:cNvSpPr>
          <p:nvPr>
            <p:ph type="body" idx="1"/>
          </p:nvPr>
        </p:nvSpPr>
        <p:spPr>
          <a:xfrm>
            <a:off x="311700" y="1152475"/>
            <a:ext cx="52503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i="1">
                <a:solidFill>
                  <a:srgbClr val="FF0000"/>
                </a:solidFill>
              </a:rPr>
              <a:t>“Participation and engagement in class increased considerably.”</a:t>
            </a:r>
            <a:endParaRPr sz="2600" i="1">
              <a:solidFill>
                <a:srgbClr val="FF0000"/>
              </a:solidFill>
            </a:endParaRPr>
          </a:p>
          <a:p>
            <a:pPr marL="0" lvl="0" indent="0" algn="l" rtl="0">
              <a:spcBef>
                <a:spcPts val="0"/>
              </a:spcBef>
              <a:spcAft>
                <a:spcPts val="0"/>
              </a:spcAft>
              <a:buNone/>
            </a:pPr>
            <a:endParaRPr sz="2000" b="1">
              <a:solidFill>
                <a:schemeClr val="dk1"/>
              </a:solidFill>
            </a:endParaRPr>
          </a:p>
          <a:p>
            <a:pPr marL="0" lvl="0" indent="0" algn="l" rtl="0">
              <a:spcBef>
                <a:spcPts val="0"/>
              </a:spcBef>
              <a:spcAft>
                <a:spcPts val="1600"/>
              </a:spcAft>
              <a:buNone/>
            </a:pPr>
            <a:r>
              <a:rPr lang="en" sz="1600">
                <a:solidFill>
                  <a:srgbClr val="000000"/>
                </a:solidFill>
              </a:rPr>
              <a:t>-Ganzler et al (2007) </a:t>
            </a:r>
            <a:r>
              <a:rPr lang="en" sz="1600" i="1">
                <a:solidFill>
                  <a:srgbClr val="000000"/>
                </a:solidFill>
              </a:rPr>
              <a:t>Patriotism and ideological diversity in the classroom</a:t>
            </a:r>
            <a:endParaRPr sz="1600" i="1">
              <a:solidFill>
                <a:srgbClr val="000000"/>
              </a:solidFill>
            </a:endParaRPr>
          </a:p>
        </p:txBody>
      </p:sp>
      <p:pic>
        <p:nvPicPr>
          <p:cNvPr id="128" name="Google Shape;128;p22"/>
          <p:cNvPicPr preferRelativeResize="0"/>
          <p:nvPr/>
        </p:nvPicPr>
        <p:blipFill>
          <a:blip r:embed="rId3">
            <a:alphaModFix/>
          </a:blip>
          <a:stretch>
            <a:fillRect/>
          </a:stretch>
        </p:blipFill>
        <p:spPr>
          <a:xfrm>
            <a:off x="5963100" y="1170125"/>
            <a:ext cx="3028500" cy="2785138"/>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a:t>Long-term Civic Engagement</a:t>
            </a:r>
            <a:endParaRPr b="1"/>
          </a:p>
        </p:txBody>
      </p:sp>
      <p:sp>
        <p:nvSpPr>
          <p:cNvPr id="134" name="Google Shape;134;p23"/>
          <p:cNvSpPr txBox="1">
            <a:spLocks noGrp="1"/>
          </p:cNvSpPr>
          <p:nvPr>
            <p:ph type="body" idx="1"/>
          </p:nvPr>
        </p:nvSpPr>
        <p:spPr>
          <a:xfrm>
            <a:off x="311700" y="1152475"/>
            <a:ext cx="5634600" cy="3736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dirty="0">
                <a:solidFill>
                  <a:srgbClr val="FF0000"/>
                </a:solidFill>
              </a:rPr>
              <a:t>Participation in deliberative dialogue predicted the following long-term behaviors: </a:t>
            </a:r>
            <a:endParaRPr i="1" dirty="0">
              <a:solidFill>
                <a:srgbClr val="FF0000"/>
              </a:solidFill>
            </a:endParaRPr>
          </a:p>
          <a:p>
            <a:pPr marL="457200" lvl="0" indent="-330200" algn="l" rtl="0">
              <a:spcBef>
                <a:spcPts val="1600"/>
              </a:spcBef>
              <a:spcAft>
                <a:spcPts val="0"/>
              </a:spcAft>
              <a:buClr>
                <a:srgbClr val="FF0000"/>
              </a:buClr>
              <a:buSzPts val="1600"/>
              <a:buChar char="●"/>
            </a:pPr>
            <a:r>
              <a:rPr lang="en" sz="1600" i="1" dirty="0">
                <a:solidFill>
                  <a:srgbClr val="FF0000"/>
                </a:solidFill>
              </a:rPr>
              <a:t>news attention</a:t>
            </a:r>
            <a:endParaRPr sz="1600" i="1" dirty="0">
              <a:solidFill>
                <a:srgbClr val="FF0000"/>
              </a:solidFill>
            </a:endParaRPr>
          </a:p>
          <a:p>
            <a:pPr marL="457200" lvl="0" indent="-330200" algn="l" rtl="0">
              <a:spcBef>
                <a:spcPts val="0"/>
              </a:spcBef>
              <a:spcAft>
                <a:spcPts val="0"/>
              </a:spcAft>
              <a:buClr>
                <a:srgbClr val="FF0000"/>
              </a:buClr>
              <a:buSzPts val="1600"/>
              <a:buChar char="●"/>
            </a:pPr>
            <a:r>
              <a:rPr lang="en" sz="1600" i="1" dirty="0">
                <a:solidFill>
                  <a:srgbClr val="FF0000"/>
                </a:solidFill>
              </a:rPr>
              <a:t>issue salience</a:t>
            </a:r>
            <a:endParaRPr sz="1600" i="1" dirty="0">
              <a:solidFill>
                <a:srgbClr val="FF0000"/>
              </a:solidFill>
            </a:endParaRPr>
          </a:p>
          <a:p>
            <a:pPr marL="457200" lvl="0" indent="-330200" algn="l" rtl="0">
              <a:spcBef>
                <a:spcPts val="0"/>
              </a:spcBef>
              <a:spcAft>
                <a:spcPts val="0"/>
              </a:spcAft>
              <a:buClr>
                <a:srgbClr val="FF0000"/>
              </a:buClr>
              <a:buSzPts val="1600"/>
              <a:buChar char="●"/>
            </a:pPr>
            <a:r>
              <a:rPr lang="en" sz="1600" i="1" dirty="0">
                <a:solidFill>
                  <a:srgbClr val="FF0000"/>
                </a:solidFill>
              </a:rPr>
              <a:t>political discussion with parents and friends </a:t>
            </a:r>
            <a:endParaRPr sz="1600" i="1" dirty="0">
              <a:solidFill>
                <a:srgbClr val="FF0000"/>
              </a:solidFill>
            </a:endParaRPr>
          </a:p>
          <a:p>
            <a:pPr marL="457200" lvl="0" indent="-330200" algn="l" rtl="0">
              <a:spcBef>
                <a:spcPts val="0"/>
              </a:spcBef>
              <a:spcAft>
                <a:spcPts val="0"/>
              </a:spcAft>
              <a:buClr>
                <a:srgbClr val="FF0000"/>
              </a:buClr>
              <a:buSzPts val="1600"/>
              <a:buChar char="●"/>
            </a:pPr>
            <a:r>
              <a:rPr lang="en" sz="1600" i="1" dirty="0">
                <a:solidFill>
                  <a:srgbClr val="FF0000"/>
                </a:solidFill>
              </a:rPr>
              <a:t>size of discussion network</a:t>
            </a:r>
            <a:endParaRPr sz="1600" i="1" dirty="0">
              <a:solidFill>
                <a:srgbClr val="FF0000"/>
              </a:solidFill>
            </a:endParaRPr>
          </a:p>
          <a:p>
            <a:pPr marL="457200" lvl="0" indent="-330200" algn="l" rtl="0">
              <a:spcBef>
                <a:spcPts val="0"/>
              </a:spcBef>
              <a:spcAft>
                <a:spcPts val="0"/>
              </a:spcAft>
              <a:buClr>
                <a:srgbClr val="FF0000"/>
              </a:buClr>
              <a:buSzPts val="1600"/>
              <a:buChar char="●"/>
            </a:pPr>
            <a:r>
              <a:rPr lang="en" sz="1600" i="1" dirty="0">
                <a:solidFill>
                  <a:srgbClr val="FF0000"/>
                </a:solidFill>
              </a:rPr>
              <a:t>willingness to disagree and to listen to opponents </a:t>
            </a:r>
            <a:endParaRPr sz="1600" i="1" dirty="0">
              <a:solidFill>
                <a:srgbClr val="FF0000"/>
              </a:solidFill>
            </a:endParaRPr>
          </a:p>
          <a:p>
            <a:pPr marL="457200" lvl="0" indent="-330200" algn="l" rtl="0">
              <a:spcBef>
                <a:spcPts val="0"/>
              </a:spcBef>
              <a:spcAft>
                <a:spcPts val="0"/>
              </a:spcAft>
              <a:buClr>
                <a:srgbClr val="FF0000"/>
              </a:buClr>
              <a:buSzPts val="1600"/>
              <a:buChar char="●"/>
            </a:pPr>
            <a:r>
              <a:rPr lang="en" sz="1600" i="1" dirty="0">
                <a:solidFill>
                  <a:srgbClr val="FF0000"/>
                </a:solidFill>
              </a:rPr>
              <a:t>testing out opinions in conversation.</a:t>
            </a:r>
            <a:endParaRPr sz="1600" i="1" dirty="0">
              <a:solidFill>
                <a:srgbClr val="FF0000"/>
              </a:solidFill>
            </a:endParaRPr>
          </a:p>
          <a:p>
            <a:pPr marL="0" lvl="0" indent="0" algn="l" rtl="0">
              <a:spcBef>
                <a:spcPts val="1600"/>
              </a:spcBef>
              <a:spcAft>
                <a:spcPts val="0"/>
              </a:spcAft>
              <a:buNone/>
            </a:pPr>
            <a:r>
              <a:rPr lang="en" sz="1600" dirty="0">
                <a:solidFill>
                  <a:srgbClr val="000000"/>
                </a:solidFill>
              </a:rPr>
              <a:t>-</a:t>
            </a:r>
            <a:r>
              <a:rPr lang="en" sz="1600" dirty="0">
                <a:solidFill>
                  <a:srgbClr val="000000"/>
                </a:solidFill>
                <a:highlight>
                  <a:srgbClr val="FFFFFF"/>
                </a:highlight>
              </a:rPr>
              <a:t>McDevitt &amp; Kiousis, </a:t>
            </a:r>
            <a:r>
              <a:rPr lang="en" sz="1600" i="1" dirty="0">
                <a:solidFill>
                  <a:srgbClr val="000000"/>
                </a:solidFill>
                <a:highlight>
                  <a:srgbClr val="FFFFFF"/>
                </a:highlight>
              </a:rPr>
              <a:t>Deliberative Learning</a:t>
            </a:r>
            <a:endParaRPr sz="1600" dirty="0">
              <a:solidFill>
                <a:srgbClr val="000000"/>
              </a:solidFill>
              <a:highlight>
                <a:srgbClr val="FFFFFF"/>
              </a:highlight>
            </a:endParaRPr>
          </a:p>
          <a:p>
            <a:pPr marL="0" lvl="0" indent="0" algn="l" rtl="0">
              <a:spcBef>
                <a:spcPts val="1600"/>
              </a:spcBef>
              <a:spcAft>
                <a:spcPts val="0"/>
              </a:spcAft>
              <a:buNone/>
            </a:pPr>
            <a:endParaRPr dirty="0"/>
          </a:p>
        </p:txBody>
      </p:sp>
      <p:pic>
        <p:nvPicPr>
          <p:cNvPr id="135" name="Google Shape;135;p23"/>
          <p:cNvPicPr preferRelativeResize="0"/>
          <p:nvPr/>
        </p:nvPicPr>
        <p:blipFill>
          <a:blip r:embed="rId3">
            <a:alphaModFix/>
          </a:blip>
          <a:stretch>
            <a:fillRect/>
          </a:stretch>
        </p:blipFill>
        <p:spPr>
          <a:xfrm>
            <a:off x="6098700" y="1170125"/>
            <a:ext cx="2820575" cy="1829550"/>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4"/>
          <p:cNvSpPr txBox="1">
            <a:spLocks noGrp="1"/>
          </p:cNvSpPr>
          <p:nvPr>
            <p:ph type="title"/>
          </p:nvPr>
        </p:nvSpPr>
        <p:spPr>
          <a:xfrm>
            <a:off x="311700" y="28675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a:t>Conflict Resolution Skills</a:t>
            </a:r>
            <a:endParaRPr b="1"/>
          </a:p>
        </p:txBody>
      </p:sp>
      <p:sp>
        <p:nvSpPr>
          <p:cNvPr id="141" name="Google Shape;141;p24"/>
          <p:cNvSpPr txBox="1">
            <a:spLocks noGrp="1"/>
          </p:cNvSpPr>
          <p:nvPr>
            <p:ph type="body" idx="1"/>
          </p:nvPr>
        </p:nvSpPr>
        <p:spPr>
          <a:xfrm>
            <a:off x="311700" y="1152475"/>
            <a:ext cx="48093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solidFill>
                  <a:srgbClr val="FF0000"/>
                </a:solidFill>
              </a:rPr>
              <a:t>“Young children are indeed able to handle complex political and international conflicts. In fact, </a:t>
            </a:r>
            <a:r>
              <a:rPr lang="en" b="1" i="1">
                <a:solidFill>
                  <a:srgbClr val="FF0000"/>
                </a:solidFill>
              </a:rPr>
              <a:t>their conceptual sophistication for handling interpersonal conflicts seems to be enhanced</a:t>
            </a:r>
            <a:r>
              <a:rPr lang="en" i="1">
                <a:solidFill>
                  <a:srgbClr val="FF0000"/>
                </a:solidFill>
              </a:rPr>
              <a:t> by their work making sense of intergroup conflicts, in the context of social studies and across the curriculum.”</a:t>
            </a:r>
            <a:endParaRPr i="1">
              <a:solidFill>
                <a:srgbClr val="FF0000"/>
              </a:solidFill>
            </a:endParaRPr>
          </a:p>
          <a:p>
            <a:pPr marL="0" lvl="0" indent="0" algn="l" rtl="0">
              <a:spcBef>
                <a:spcPts val="1600"/>
              </a:spcBef>
              <a:spcAft>
                <a:spcPts val="0"/>
              </a:spcAft>
              <a:buNone/>
            </a:pPr>
            <a:r>
              <a:rPr lang="en" sz="1600">
                <a:solidFill>
                  <a:srgbClr val="000000"/>
                </a:solidFill>
              </a:rPr>
              <a:t>-Kathy Bickmore (1999), </a:t>
            </a:r>
            <a:r>
              <a:rPr lang="en" sz="1600" i="1">
                <a:solidFill>
                  <a:srgbClr val="000000"/>
                </a:solidFill>
              </a:rPr>
              <a:t>Elementary Curriculum about Conflict Resolution: Can Children Handle Global Politics?</a:t>
            </a:r>
            <a:endParaRPr sz="1600">
              <a:solidFill>
                <a:srgbClr val="000000"/>
              </a:solidFill>
            </a:endParaRPr>
          </a:p>
          <a:p>
            <a:pPr marL="0" lvl="0" indent="0" algn="ctr" rtl="0">
              <a:spcBef>
                <a:spcPts val="1600"/>
              </a:spcBef>
              <a:spcAft>
                <a:spcPts val="0"/>
              </a:spcAft>
              <a:buClr>
                <a:schemeClr val="dk1"/>
              </a:buClr>
              <a:buSzPts val="1100"/>
              <a:buFont typeface="Arial"/>
              <a:buNone/>
            </a:pPr>
            <a:endParaRPr/>
          </a:p>
        </p:txBody>
      </p:sp>
      <p:pic>
        <p:nvPicPr>
          <p:cNvPr id="142" name="Google Shape;142;p24"/>
          <p:cNvPicPr preferRelativeResize="0"/>
          <p:nvPr/>
        </p:nvPicPr>
        <p:blipFill>
          <a:blip r:embed="rId3">
            <a:alphaModFix/>
          </a:blip>
          <a:stretch>
            <a:fillRect/>
          </a:stretch>
        </p:blipFill>
        <p:spPr>
          <a:xfrm>
            <a:off x="5499500" y="1152475"/>
            <a:ext cx="3124200" cy="2914650"/>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a:t>Combat Bias &amp; Prejudice</a:t>
            </a:r>
            <a:endParaRPr b="1"/>
          </a:p>
        </p:txBody>
      </p:sp>
      <p:sp>
        <p:nvSpPr>
          <p:cNvPr id="148" name="Google Shape;148;p25"/>
          <p:cNvSpPr txBox="1">
            <a:spLocks noGrp="1"/>
          </p:cNvSpPr>
          <p:nvPr>
            <p:ph type="body" idx="1"/>
          </p:nvPr>
        </p:nvSpPr>
        <p:spPr>
          <a:xfrm>
            <a:off x="311700" y="1152475"/>
            <a:ext cx="5091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700" i="1">
                <a:solidFill>
                  <a:srgbClr val="FF0000"/>
                </a:solidFill>
              </a:rPr>
              <a:t>Children naturally develop biases as young as two years old (Hirschfield, 2008; Katz &amp; Kofkin, 1997) and associate some groups with higher status than others as young as five years old (Dunham, Baron &amp; Banaji, 2008). </a:t>
            </a:r>
            <a:r>
              <a:rPr lang="en" sz="1700" b="1" i="1">
                <a:solidFill>
                  <a:srgbClr val="FF0000"/>
                </a:solidFill>
              </a:rPr>
              <a:t>It is talking with children about controversial issues that helps them analyze their natural biases, question their assumptions, and develop skills to combat prejudice and stereotyping.</a:t>
            </a:r>
            <a:endParaRPr sz="1200" b="1">
              <a:solidFill>
                <a:schemeClr val="dk1"/>
              </a:solidFill>
            </a:endParaRPr>
          </a:p>
          <a:p>
            <a:pPr marL="0" lvl="0" indent="0" algn="l" rtl="0">
              <a:spcBef>
                <a:spcPts val="1600"/>
              </a:spcBef>
              <a:spcAft>
                <a:spcPts val="1600"/>
              </a:spcAft>
              <a:buClr>
                <a:schemeClr val="dk1"/>
              </a:buClr>
              <a:buSzPts val="1100"/>
              <a:buFont typeface="Arial"/>
              <a:buNone/>
            </a:pPr>
            <a:r>
              <a:rPr lang="en" sz="1600">
                <a:solidFill>
                  <a:schemeClr val="dk1"/>
                </a:solidFill>
              </a:rPr>
              <a:t>Bronson &amp; Merryman (2009), </a:t>
            </a:r>
            <a:r>
              <a:rPr lang="en" sz="1600" i="1">
                <a:solidFill>
                  <a:schemeClr val="dk1"/>
                </a:solidFill>
                <a:highlight>
                  <a:srgbClr val="FFFFFF"/>
                </a:highlight>
              </a:rPr>
              <a:t>Nurture shock: New thinking about children.</a:t>
            </a:r>
            <a:endParaRPr sz="1600">
              <a:solidFill>
                <a:schemeClr val="dk1"/>
              </a:solidFill>
            </a:endParaRPr>
          </a:p>
        </p:txBody>
      </p:sp>
      <p:pic>
        <p:nvPicPr>
          <p:cNvPr id="149" name="Google Shape;149;p25"/>
          <p:cNvPicPr preferRelativeResize="0"/>
          <p:nvPr/>
        </p:nvPicPr>
        <p:blipFill>
          <a:blip r:embed="rId3">
            <a:alphaModFix/>
          </a:blip>
          <a:stretch>
            <a:fillRect/>
          </a:stretch>
        </p:blipFill>
        <p:spPr>
          <a:xfrm>
            <a:off x="5602750" y="1310750"/>
            <a:ext cx="3229550" cy="1978184"/>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6"/>
          <p:cNvSpPr txBox="1">
            <a:spLocks noGrp="1"/>
          </p:cNvSpPr>
          <p:nvPr>
            <p:ph type="title"/>
          </p:nvPr>
        </p:nvSpPr>
        <p:spPr>
          <a:xfrm>
            <a:off x="311700" y="2867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t>Combat </a:t>
            </a:r>
            <a:r>
              <a:rPr lang="en" b="1" dirty="0" smtClean="0"/>
              <a:t>Myths</a:t>
            </a:r>
            <a:endParaRPr b="1" dirty="0"/>
          </a:p>
        </p:txBody>
      </p:sp>
      <p:sp>
        <p:nvSpPr>
          <p:cNvPr id="155" name="Google Shape;155;p26"/>
          <p:cNvSpPr txBox="1">
            <a:spLocks noGrp="1"/>
          </p:cNvSpPr>
          <p:nvPr>
            <p:ph type="body" idx="1"/>
          </p:nvPr>
        </p:nvSpPr>
        <p:spPr>
          <a:xfrm>
            <a:off x="368225" y="1084625"/>
            <a:ext cx="5374500" cy="242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i="1" dirty="0">
                <a:solidFill>
                  <a:srgbClr val="FF0000"/>
                </a:solidFill>
              </a:rPr>
              <a:t>When content is watered down, misrepresented even by well-intentioned teachers, or omitted completely because it is considered inappropriate, young people develop grave misunderstandings about the world or develop dangerous stereotypes and myths about other peoples and cultures.</a:t>
            </a:r>
            <a:endParaRPr sz="1600" i="1" dirty="0">
              <a:solidFill>
                <a:srgbClr val="FF0000"/>
              </a:solidFill>
            </a:endParaRPr>
          </a:p>
          <a:p>
            <a:pPr marL="0" lvl="0" indent="0" algn="l" rtl="0">
              <a:spcBef>
                <a:spcPts val="1600"/>
              </a:spcBef>
              <a:spcAft>
                <a:spcPts val="0"/>
              </a:spcAft>
              <a:buNone/>
            </a:pPr>
            <a:r>
              <a:rPr lang="en" sz="1400" dirty="0">
                <a:solidFill>
                  <a:schemeClr val="dk1"/>
                </a:solidFill>
              </a:rPr>
              <a:t>-Christ (2018), </a:t>
            </a:r>
            <a:r>
              <a:rPr lang="en" sz="1400" dirty="0">
                <a:solidFill>
                  <a:schemeClr val="dk1"/>
                </a:solidFill>
                <a:highlight>
                  <a:srgbClr val="FFFFFF"/>
                </a:highlight>
              </a:rPr>
              <a:t>Not an aberration of history: Genocide education in elementary social studies.</a:t>
            </a:r>
            <a:endParaRPr sz="1400" dirty="0">
              <a:solidFill>
                <a:schemeClr val="dk1"/>
              </a:solidFill>
            </a:endParaRPr>
          </a:p>
          <a:p>
            <a:pPr marL="0" lvl="0" indent="0" algn="l" rtl="0">
              <a:spcBef>
                <a:spcPts val="1600"/>
              </a:spcBef>
              <a:spcAft>
                <a:spcPts val="1600"/>
              </a:spcAft>
              <a:buClr>
                <a:schemeClr val="dk1"/>
              </a:buClr>
              <a:buSzPts val="1100"/>
              <a:buFont typeface="Arial"/>
              <a:buNone/>
            </a:pPr>
            <a:endParaRPr sz="1600" dirty="0">
              <a:solidFill>
                <a:srgbClr val="000000"/>
              </a:solidFill>
            </a:endParaRPr>
          </a:p>
        </p:txBody>
      </p:sp>
      <p:pic>
        <p:nvPicPr>
          <p:cNvPr id="156" name="Google Shape;156;p26"/>
          <p:cNvPicPr preferRelativeResize="0"/>
          <p:nvPr/>
        </p:nvPicPr>
        <p:blipFill>
          <a:blip r:embed="rId3">
            <a:alphaModFix/>
          </a:blip>
          <a:stretch>
            <a:fillRect/>
          </a:stretch>
        </p:blipFill>
        <p:spPr>
          <a:xfrm>
            <a:off x="6370050" y="1254200"/>
            <a:ext cx="2170375" cy="1407925"/>
          </a:xfrm>
          <a:prstGeom prst="rect">
            <a:avLst/>
          </a:prstGeom>
          <a:noFill/>
          <a:ln>
            <a:noFill/>
          </a:ln>
        </p:spPr>
      </p:pic>
      <p:sp>
        <p:nvSpPr>
          <p:cNvPr id="157" name="Google Shape;157;p26"/>
          <p:cNvSpPr txBox="1"/>
          <p:nvPr/>
        </p:nvSpPr>
        <p:spPr>
          <a:xfrm>
            <a:off x="368225" y="3871675"/>
            <a:ext cx="8122200" cy="757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1600" b="1" i="1">
                <a:solidFill>
                  <a:srgbClr val="351C75"/>
                </a:solidFill>
              </a:rPr>
              <a:t>“Truth, regardless of how painful it might be, is always a better foundation to build on than a foundation of myth and misinformation.” </a:t>
            </a:r>
            <a:r>
              <a:rPr lang="en" sz="1600" b="1">
                <a:solidFill>
                  <a:srgbClr val="351C75"/>
                </a:solidFill>
              </a:rPr>
              <a:t>-Crazy Horse (2002)</a:t>
            </a:r>
            <a:endParaRPr sz="1600" b="1">
              <a:solidFill>
                <a:srgbClr val="351C75"/>
              </a:solidFill>
            </a:endParaRPr>
          </a:p>
          <a:p>
            <a:pPr marL="0" lvl="0" indent="0" algn="l" rtl="0">
              <a:spcBef>
                <a:spcPts val="1600"/>
              </a:spcBef>
              <a:spcAft>
                <a:spcPts val="0"/>
              </a:spcAft>
              <a:buNone/>
            </a:pPr>
            <a:endParaRP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pic>
        <p:nvPicPr>
          <p:cNvPr id="273" name="Google Shape;273;p43"/>
          <p:cNvPicPr preferRelativeResize="0"/>
          <p:nvPr/>
        </p:nvPicPr>
        <p:blipFill>
          <a:blip r:embed="rId3">
            <a:alphaModFix/>
          </a:blip>
          <a:stretch>
            <a:fillRect/>
          </a:stretch>
        </p:blipFill>
        <p:spPr>
          <a:xfrm>
            <a:off x="3604714" y="183925"/>
            <a:ext cx="2282875" cy="836032"/>
          </a:xfrm>
          <a:prstGeom prst="rect">
            <a:avLst/>
          </a:prstGeom>
          <a:noFill/>
          <a:ln w="19050" cap="flat" cmpd="sng">
            <a:solidFill>
              <a:srgbClr val="000000"/>
            </a:solidFill>
            <a:prstDash val="solid"/>
            <a:round/>
            <a:headEnd type="none" w="sm" len="sm"/>
            <a:tailEnd type="none" w="sm" len="sm"/>
          </a:ln>
        </p:spPr>
      </p:pic>
      <p:pic>
        <p:nvPicPr>
          <p:cNvPr id="274" name="Google Shape;274;p43"/>
          <p:cNvPicPr preferRelativeResize="0"/>
          <p:nvPr/>
        </p:nvPicPr>
        <p:blipFill>
          <a:blip r:embed="rId4">
            <a:alphaModFix/>
          </a:blip>
          <a:stretch>
            <a:fillRect/>
          </a:stretch>
        </p:blipFill>
        <p:spPr>
          <a:xfrm>
            <a:off x="3707987" y="1351125"/>
            <a:ext cx="2076350" cy="3131000"/>
          </a:xfrm>
          <a:prstGeom prst="rect">
            <a:avLst/>
          </a:prstGeom>
          <a:noFill/>
          <a:ln w="28575" cap="flat" cmpd="sng">
            <a:solidFill>
              <a:srgbClr val="000000"/>
            </a:solidFill>
            <a:prstDash val="solid"/>
            <a:round/>
            <a:headEnd type="none" w="sm" len="sm"/>
            <a:tailEnd type="none" w="sm" len="sm"/>
          </a:ln>
        </p:spPr>
      </p:pic>
      <p:pic>
        <p:nvPicPr>
          <p:cNvPr id="275" name="Google Shape;275;p43"/>
          <p:cNvPicPr preferRelativeResize="0"/>
          <p:nvPr/>
        </p:nvPicPr>
        <p:blipFill>
          <a:blip r:embed="rId5">
            <a:alphaModFix/>
          </a:blip>
          <a:stretch>
            <a:fillRect/>
          </a:stretch>
        </p:blipFill>
        <p:spPr>
          <a:xfrm>
            <a:off x="6444225" y="2105124"/>
            <a:ext cx="2076375" cy="1531094"/>
          </a:xfrm>
          <a:prstGeom prst="rect">
            <a:avLst/>
          </a:prstGeom>
          <a:noFill/>
          <a:ln w="28575" cap="flat" cmpd="sng">
            <a:solidFill>
              <a:srgbClr val="000000"/>
            </a:solidFill>
            <a:prstDash val="solid"/>
            <a:round/>
            <a:headEnd type="none" w="sm" len="sm"/>
            <a:tailEnd type="none" w="sm" len="sm"/>
          </a:ln>
        </p:spPr>
      </p:pic>
      <p:pic>
        <p:nvPicPr>
          <p:cNvPr id="276" name="Google Shape;276;p43"/>
          <p:cNvPicPr preferRelativeResize="0"/>
          <p:nvPr/>
        </p:nvPicPr>
        <p:blipFill>
          <a:blip r:embed="rId6">
            <a:alphaModFix/>
          </a:blip>
          <a:stretch>
            <a:fillRect/>
          </a:stretch>
        </p:blipFill>
        <p:spPr>
          <a:xfrm>
            <a:off x="349600" y="2105128"/>
            <a:ext cx="2605325" cy="1454225"/>
          </a:xfrm>
          <a:prstGeom prst="rect">
            <a:avLst/>
          </a:prstGeom>
          <a:noFill/>
          <a:ln w="28575" cap="flat" cmpd="sng">
            <a:solidFill>
              <a:srgbClr val="000000"/>
            </a:solidFill>
            <a:prstDash val="solid"/>
            <a:round/>
            <a:headEnd type="none" w="sm" len="sm"/>
            <a:tailEnd type="none" w="sm" len="sm"/>
          </a:ln>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Combat Misinformation</a:t>
            </a:r>
            <a:endParaRPr lang="en-US" b="1" dirty="0"/>
          </a:p>
        </p:txBody>
      </p:sp>
      <p:sp>
        <p:nvSpPr>
          <p:cNvPr id="3" name="Text Placeholder 2"/>
          <p:cNvSpPr>
            <a:spLocks noGrp="1"/>
          </p:cNvSpPr>
          <p:nvPr>
            <p:ph type="body" idx="1"/>
          </p:nvPr>
        </p:nvSpPr>
        <p:spPr>
          <a:xfrm>
            <a:off x="311700" y="1152475"/>
            <a:ext cx="5264205" cy="3416400"/>
          </a:xfrm>
        </p:spPr>
        <p:txBody>
          <a:bodyPr/>
          <a:lstStyle/>
          <a:p>
            <a:pPr marL="114300" indent="0">
              <a:buNone/>
            </a:pPr>
            <a:r>
              <a:rPr lang="en-US" i="1" dirty="0" smtClean="0">
                <a:solidFill>
                  <a:srgbClr val="FF0000"/>
                </a:solidFill>
              </a:rPr>
              <a:t>Some </a:t>
            </a:r>
            <a:r>
              <a:rPr lang="en-US" i="1" dirty="0">
                <a:solidFill>
                  <a:srgbClr val="FF0000"/>
                </a:solidFill>
              </a:rPr>
              <a:t>Singapore geography </a:t>
            </a:r>
            <a:r>
              <a:rPr lang="en-US" i="1" dirty="0" smtClean="0">
                <a:solidFill>
                  <a:srgbClr val="FF0000"/>
                </a:solidFill>
              </a:rPr>
              <a:t>teachers focused </a:t>
            </a:r>
            <a:r>
              <a:rPr lang="en-US" i="1" dirty="0">
                <a:solidFill>
                  <a:srgbClr val="FF0000"/>
                </a:solidFill>
              </a:rPr>
              <a:t>so much on the pedagogical goal of developing critical thinking that in teaching about climate change they misleadingly “present[</a:t>
            </a:r>
            <a:r>
              <a:rPr lang="en-US" i="1" dirty="0" err="1">
                <a:solidFill>
                  <a:srgbClr val="FF0000"/>
                </a:solidFill>
              </a:rPr>
              <a:t>ed</a:t>
            </a:r>
            <a:r>
              <a:rPr lang="en-US" i="1" dirty="0">
                <a:solidFill>
                  <a:srgbClr val="FF0000"/>
                </a:solidFill>
              </a:rPr>
              <a:t>] the science of climate change as an open issue and represent[</a:t>
            </a:r>
            <a:r>
              <a:rPr lang="en-US" i="1" dirty="0" err="1">
                <a:solidFill>
                  <a:srgbClr val="FF0000"/>
                </a:solidFill>
              </a:rPr>
              <a:t>ed</a:t>
            </a:r>
            <a:r>
              <a:rPr lang="en-US" i="1" dirty="0">
                <a:solidFill>
                  <a:srgbClr val="FF0000"/>
                </a:solidFill>
              </a:rPr>
              <a:t>] the arguments from both sides as equally </a:t>
            </a:r>
            <a:r>
              <a:rPr lang="en-US" i="1" dirty="0" smtClean="0">
                <a:solidFill>
                  <a:srgbClr val="FF0000"/>
                </a:solidFill>
              </a:rPr>
              <a:t>valid.” </a:t>
            </a:r>
          </a:p>
          <a:p>
            <a:pPr marL="114300" indent="0">
              <a:buNone/>
            </a:pPr>
            <a:endParaRPr lang="en-US" dirty="0" smtClean="0">
              <a:solidFill>
                <a:schemeClr val="tx1"/>
              </a:solidFill>
            </a:endParaRPr>
          </a:p>
          <a:p>
            <a:pPr marL="114300" indent="0">
              <a:buNone/>
            </a:pPr>
            <a:r>
              <a:rPr lang="en-US" dirty="0" smtClean="0">
                <a:solidFill>
                  <a:schemeClr val="tx1"/>
                </a:solidFill>
              </a:rPr>
              <a:t>-Ho </a:t>
            </a:r>
            <a:r>
              <a:rPr lang="en-US" dirty="0">
                <a:solidFill>
                  <a:schemeClr val="tx1"/>
                </a:solidFill>
              </a:rPr>
              <a:t>&amp; </a:t>
            </a:r>
            <a:r>
              <a:rPr lang="en-US" dirty="0" err="1">
                <a:solidFill>
                  <a:schemeClr val="tx1"/>
                </a:solidFill>
              </a:rPr>
              <a:t>Seow</a:t>
            </a:r>
            <a:r>
              <a:rPr lang="en-US" dirty="0">
                <a:solidFill>
                  <a:schemeClr val="tx1"/>
                </a:solidFill>
              </a:rPr>
              <a:t>, </a:t>
            </a:r>
            <a:r>
              <a:rPr lang="en-US" dirty="0" smtClean="0">
                <a:solidFill>
                  <a:schemeClr val="tx1"/>
                </a:solidFill>
              </a:rPr>
              <a:t>2015</a:t>
            </a:r>
            <a:endParaRPr lang="en-US" dirty="0">
              <a:solidFill>
                <a:schemeClr val="tx1"/>
              </a:solidFill>
            </a:endParaRPr>
          </a:p>
        </p:txBody>
      </p:sp>
      <p:pic>
        <p:nvPicPr>
          <p:cNvPr id="4" name="Picture 3" descr="Screen Shot 2018-12-04 at 11.50.0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2349" y="1203779"/>
            <a:ext cx="3139767" cy="2340126"/>
          </a:xfrm>
          <a:prstGeom prst="rect">
            <a:avLst/>
          </a:prstGeom>
        </p:spPr>
      </p:pic>
    </p:spTree>
    <p:extLst>
      <p:ext uri="{BB962C8B-B14F-4D97-AF65-F5344CB8AC3E}">
        <p14:creationId xmlns:p14="http://schemas.microsoft.com/office/powerpoint/2010/main" val="41986171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a:t>Combat Discrimination &amp; Violence</a:t>
            </a:r>
            <a:endParaRPr b="1"/>
          </a:p>
        </p:txBody>
      </p:sp>
      <p:sp>
        <p:nvSpPr>
          <p:cNvPr id="163" name="Google Shape;163;p27"/>
          <p:cNvSpPr txBox="1">
            <a:spLocks noGrp="1"/>
          </p:cNvSpPr>
          <p:nvPr>
            <p:ph type="body" idx="1"/>
          </p:nvPr>
        </p:nvSpPr>
        <p:spPr>
          <a:xfrm>
            <a:off x="311700" y="1152475"/>
            <a:ext cx="52275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i="1">
                <a:solidFill>
                  <a:srgbClr val="FF0000"/>
                </a:solidFill>
              </a:rPr>
              <a:t>After the horrific Rwandan Genocide in 1990s, the Rwandan government deliberately added in-depth controversial issues learning to their national elementary curriculum because they realized that </a:t>
            </a:r>
            <a:r>
              <a:rPr lang="en" sz="1600" b="1" i="1">
                <a:solidFill>
                  <a:srgbClr val="FF0000"/>
                </a:solidFill>
              </a:rPr>
              <a:t>discussing prejudice, discrimination, and controversial issues from a young age into adulthood could have possibly prevented the Rwandan genocide</a:t>
            </a:r>
            <a:r>
              <a:rPr lang="en" sz="1600" i="1">
                <a:solidFill>
                  <a:srgbClr val="FF0000"/>
                </a:solidFill>
              </a:rPr>
              <a:t>. </a:t>
            </a:r>
            <a:endParaRPr sz="1600" i="1">
              <a:solidFill>
                <a:srgbClr val="FF0000"/>
              </a:solidFill>
            </a:endParaRPr>
          </a:p>
          <a:p>
            <a:pPr marL="0" lvl="0" indent="0" algn="l" rtl="0">
              <a:spcBef>
                <a:spcPts val="1600"/>
              </a:spcBef>
              <a:spcAft>
                <a:spcPts val="1600"/>
              </a:spcAft>
              <a:buNone/>
            </a:pPr>
            <a:r>
              <a:rPr lang="en" sz="1600">
                <a:solidFill>
                  <a:schemeClr val="dk1"/>
                </a:solidFill>
              </a:rPr>
              <a:t>-Aegis Trust (2014), </a:t>
            </a:r>
            <a:r>
              <a:rPr lang="en" sz="1600">
                <a:solidFill>
                  <a:schemeClr val="dk1"/>
                </a:solidFill>
                <a:highlight>
                  <a:srgbClr val="FFFFFF"/>
                </a:highlight>
              </a:rPr>
              <a:t>Peace education to enter Rwanda’s national curriculum. </a:t>
            </a:r>
            <a:endParaRPr sz="1600"/>
          </a:p>
        </p:txBody>
      </p:sp>
      <p:pic>
        <p:nvPicPr>
          <p:cNvPr id="164" name="Google Shape;164;p27"/>
          <p:cNvPicPr preferRelativeResize="0"/>
          <p:nvPr/>
        </p:nvPicPr>
        <p:blipFill>
          <a:blip r:embed="rId3">
            <a:alphaModFix/>
          </a:blip>
          <a:stretch>
            <a:fillRect/>
          </a:stretch>
        </p:blipFill>
        <p:spPr>
          <a:xfrm>
            <a:off x="5720275" y="1263700"/>
            <a:ext cx="3234425" cy="1737550"/>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8"/>
          <p:cNvSpPr txBox="1">
            <a:spLocks noGrp="1"/>
          </p:cNvSpPr>
          <p:nvPr>
            <p:ph type="title"/>
          </p:nvPr>
        </p:nvSpPr>
        <p:spPr>
          <a:xfrm>
            <a:off x="311700" y="32065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a:t>Kids can handle it</a:t>
            </a:r>
            <a:endParaRPr b="1"/>
          </a:p>
        </p:txBody>
      </p:sp>
      <p:sp>
        <p:nvSpPr>
          <p:cNvPr id="170" name="Google Shape;170;p28"/>
          <p:cNvSpPr txBox="1">
            <a:spLocks noGrp="1"/>
          </p:cNvSpPr>
          <p:nvPr>
            <p:ph type="body" idx="1"/>
          </p:nvPr>
        </p:nvSpPr>
        <p:spPr>
          <a:xfrm>
            <a:off x="260025" y="1259200"/>
            <a:ext cx="6273900" cy="19341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2000" i="1">
                <a:solidFill>
                  <a:srgbClr val="FF0000"/>
                </a:solidFill>
              </a:rPr>
              <a:t>Children as young as nine years old can investigate author bias, ask questions about apparently contradictory resources, make connections with their current world situation, and think about how authors can influence a historical event as it is developing.</a:t>
            </a:r>
            <a:endParaRPr sz="2000" i="1">
              <a:solidFill>
                <a:srgbClr val="FF0000"/>
              </a:solidFill>
            </a:endParaRPr>
          </a:p>
          <a:p>
            <a:pPr marL="0" lvl="0" indent="0" algn="l" rtl="0">
              <a:lnSpc>
                <a:spcPct val="100000"/>
              </a:lnSpc>
              <a:spcBef>
                <a:spcPts val="1600"/>
              </a:spcBef>
              <a:spcAft>
                <a:spcPts val="0"/>
              </a:spcAft>
              <a:buNone/>
            </a:pPr>
            <a:r>
              <a:rPr lang="en" sz="1400">
                <a:solidFill>
                  <a:srgbClr val="000000"/>
                </a:solidFill>
              </a:rPr>
              <a:t>-Henning et al (2006), </a:t>
            </a:r>
            <a:r>
              <a:rPr lang="en" sz="1400" i="1">
                <a:solidFill>
                  <a:srgbClr val="000000"/>
                </a:solidFill>
              </a:rPr>
              <a:t>Listening to children think critically about Christopher Columbus</a:t>
            </a:r>
            <a:endParaRPr sz="1400">
              <a:solidFill>
                <a:srgbClr val="000000"/>
              </a:solidFill>
            </a:endParaRPr>
          </a:p>
          <a:p>
            <a:pPr marL="0" lvl="0" indent="0" algn="l" rtl="0">
              <a:lnSpc>
                <a:spcPct val="100000"/>
              </a:lnSpc>
              <a:spcBef>
                <a:spcPts val="1600"/>
              </a:spcBef>
              <a:spcAft>
                <a:spcPts val="0"/>
              </a:spcAft>
              <a:buClr>
                <a:schemeClr val="dk1"/>
              </a:buClr>
              <a:buSzPts val="1100"/>
              <a:buFont typeface="Arial"/>
              <a:buNone/>
            </a:pPr>
            <a:endParaRPr sz="1200" i="1">
              <a:solidFill>
                <a:srgbClr val="000000"/>
              </a:solidFill>
            </a:endParaRPr>
          </a:p>
          <a:p>
            <a:pPr marL="0" lvl="0" indent="0" algn="l" rtl="0">
              <a:lnSpc>
                <a:spcPct val="100000"/>
              </a:lnSpc>
              <a:spcBef>
                <a:spcPts val="1600"/>
              </a:spcBef>
              <a:spcAft>
                <a:spcPts val="1600"/>
              </a:spcAft>
              <a:buNone/>
            </a:pPr>
            <a:endParaRPr sz="1200">
              <a:solidFill>
                <a:srgbClr val="000000"/>
              </a:solidFill>
            </a:endParaRPr>
          </a:p>
        </p:txBody>
      </p:sp>
      <p:pic>
        <p:nvPicPr>
          <p:cNvPr id="171" name="Google Shape;171;p28"/>
          <p:cNvPicPr preferRelativeResize="0"/>
          <p:nvPr/>
        </p:nvPicPr>
        <p:blipFill>
          <a:blip r:embed="rId3">
            <a:alphaModFix/>
          </a:blip>
          <a:stretch>
            <a:fillRect/>
          </a:stretch>
        </p:blipFill>
        <p:spPr>
          <a:xfrm>
            <a:off x="6742850" y="1161938"/>
            <a:ext cx="2006800" cy="2128625"/>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9"/>
          <p:cNvSpPr txBox="1">
            <a:spLocks noGrp="1"/>
          </p:cNvSpPr>
          <p:nvPr>
            <p:ph type="body" idx="1"/>
          </p:nvPr>
        </p:nvSpPr>
        <p:spPr>
          <a:xfrm>
            <a:off x="366750" y="1084625"/>
            <a:ext cx="5510100" cy="2267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i="1">
                <a:solidFill>
                  <a:srgbClr val="FF0000"/>
                </a:solidFill>
              </a:rPr>
              <a:t>“If some children have to be tough enough to be bombed and starved, other children can be tough enough to read about it.” </a:t>
            </a:r>
            <a:endParaRPr sz="2400" i="1">
              <a:solidFill>
                <a:srgbClr val="FF0000"/>
              </a:solidFill>
            </a:endParaRPr>
          </a:p>
          <a:p>
            <a:pPr marL="0" lvl="0" indent="0" algn="l" rtl="0">
              <a:spcBef>
                <a:spcPts val="1600"/>
              </a:spcBef>
              <a:spcAft>
                <a:spcPts val="0"/>
              </a:spcAft>
              <a:buNone/>
            </a:pPr>
            <a:r>
              <a:rPr lang="en" sz="1600">
                <a:solidFill>
                  <a:srgbClr val="000000"/>
                </a:solidFill>
              </a:rPr>
              <a:t>-Gangi (2014) </a:t>
            </a:r>
            <a:r>
              <a:rPr lang="en" sz="1600">
                <a:solidFill>
                  <a:srgbClr val="000000"/>
                </a:solidFill>
                <a:highlight>
                  <a:srgbClr val="FFFFFF"/>
                </a:highlight>
              </a:rPr>
              <a:t>Genocide in contemporary children’s and young adult literature: Cambodia to Darfur</a:t>
            </a:r>
            <a:endParaRPr sz="1700">
              <a:solidFill>
                <a:srgbClr val="000000"/>
              </a:solidFill>
              <a:highlight>
                <a:srgbClr val="FFFFFF"/>
              </a:highlight>
            </a:endParaRPr>
          </a:p>
          <a:p>
            <a:pPr marL="0" lvl="0" indent="0" algn="l" rtl="0">
              <a:spcBef>
                <a:spcPts val="1600"/>
              </a:spcBef>
              <a:spcAft>
                <a:spcPts val="1600"/>
              </a:spcAft>
              <a:buNone/>
            </a:pPr>
            <a:endParaRPr sz="2200">
              <a:solidFill>
                <a:srgbClr val="000000"/>
              </a:solidFill>
            </a:endParaRPr>
          </a:p>
        </p:txBody>
      </p:sp>
      <p:pic>
        <p:nvPicPr>
          <p:cNvPr id="177" name="Google Shape;177;p29"/>
          <p:cNvPicPr preferRelativeResize="0"/>
          <p:nvPr/>
        </p:nvPicPr>
        <p:blipFill>
          <a:blip r:embed="rId3">
            <a:alphaModFix/>
          </a:blip>
          <a:stretch>
            <a:fillRect/>
          </a:stretch>
        </p:blipFill>
        <p:spPr>
          <a:xfrm>
            <a:off x="6031900" y="1084625"/>
            <a:ext cx="2725325" cy="1848775"/>
          </a:xfrm>
          <a:prstGeom prst="rect">
            <a:avLst/>
          </a:prstGeom>
          <a:noFill/>
          <a:ln>
            <a:noFill/>
          </a:ln>
        </p:spPr>
      </p:pic>
      <p:sp>
        <p:nvSpPr>
          <p:cNvPr id="178" name="Google Shape;178;p29"/>
          <p:cNvSpPr txBox="1">
            <a:spLocks noGrp="1"/>
          </p:cNvSpPr>
          <p:nvPr>
            <p:ph type="title"/>
          </p:nvPr>
        </p:nvSpPr>
        <p:spPr>
          <a:xfrm>
            <a:off x="311700" y="29805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a:t>It may be hard, but kids need to handle it</a:t>
            </a:r>
            <a:endParaRPr b="1"/>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a:t>Combat White Fragility</a:t>
            </a:r>
            <a:endParaRPr b="1"/>
          </a:p>
        </p:txBody>
      </p:sp>
      <p:sp>
        <p:nvSpPr>
          <p:cNvPr id="184" name="Google Shape;184;p30"/>
          <p:cNvSpPr txBox="1">
            <a:spLocks noGrp="1"/>
          </p:cNvSpPr>
          <p:nvPr>
            <p:ph type="body" idx="1"/>
          </p:nvPr>
        </p:nvSpPr>
        <p:spPr>
          <a:xfrm>
            <a:off x="311700" y="1152475"/>
            <a:ext cx="5634600" cy="3170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solidFill>
                  <a:srgbClr val="FF0000"/>
                </a:solidFill>
              </a:rPr>
              <a:t>Avoidance of controversial discussions causes people—especially white people—to develop a fragility in which they feel entitled to stress-free environments…. This </a:t>
            </a:r>
            <a:r>
              <a:rPr lang="en" i="1">
                <a:solidFill>
                  <a:srgbClr val="FF0000"/>
                </a:solidFill>
                <a:highlight>
                  <a:srgbClr val="FFFFFF"/>
                </a:highlight>
              </a:rPr>
              <a:t>stems from a lack of meaningful cross-racial dialogue and, essentially, works to maintain racial inequality.</a:t>
            </a:r>
            <a:endParaRPr i="1">
              <a:solidFill>
                <a:srgbClr val="FF0000"/>
              </a:solidFill>
            </a:endParaRPr>
          </a:p>
          <a:p>
            <a:pPr marL="0" lvl="0" indent="0" algn="l" rtl="0">
              <a:spcBef>
                <a:spcPts val="1600"/>
              </a:spcBef>
              <a:spcAft>
                <a:spcPts val="0"/>
              </a:spcAft>
              <a:buNone/>
            </a:pPr>
            <a:r>
              <a:rPr lang="en" sz="1500">
                <a:solidFill>
                  <a:srgbClr val="000000"/>
                </a:solidFill>
              </a:rPr>
              <a:t>-Lukianoff &amp; Haidt (2018), </a:t>
            </a:r>
            <a:r>
              <a:rPr lang="en" sz="1500" i="1">
                <a:solidFill>
                  <a:srgbClr val="000000"/>
                </a:solidFill>
              </a:rPr>
              <a:t>The Coddling of the American Mind</a:t>
            </a:r>
            <a:r>
              <a:rPr lang="en" sz="1500">
                <a:solidFill>
                  <a:srgbClr val="000000"/>
                </a:solidFill>
              </a:rPr>
              <a:t> </a:t>
            </a:r>
            <a:endParaRPr sz="1500">
              <a:solidFill>
                <a:srgbClr val="000000"/>
              </a:solidFill>
            </a:endParaRPr>
          </a:p>
          <a:p>
            <a:pPr marL="0" lvl="0" indent="0" algn="l" rtl="0">
              <a:spcBef>
                <a:spcPts val="1600"/>
              </a:spcBef>
              <a:spcAft>
                <a:spcPts val="0"/>
              </a:spcAft>
              <a:buNone/>
            </a:pPr>
            <a:r>
              <a:rPr lang="en" sz="1600">
                <a:solidFill>
                  <a:srgbClr val="000000"/>
                </a:solidFill>
              </a:rPr>
              <a:t>-DiAngelo (2006), </a:t>
            </a:r>
            <a:r>
              <a:rPr lang="en" sz="1600" i="1">
                <a:solidFill>
                  <a:srgbClr val="000000"/>
                </a:solidFill>
                <a:highlight>
                  <a:srgbClr val="FFFFFF"/>
                </a:highlight>
              </a:rPr>
              <a:t>“I’m leaving!”: White fragility in racial dialogue</a:t>
            </a:r>
            <a:endParaRPr sz="1600" i="1">
              <a:solidFill>
                <a:srgbClr val="000000"/>
              </a:solidFill>
            </a:endParaRPr>
          </a:p>
          <a:p>
            <a:pPr marL="0" lvl="0" indent="0" algn="l" rtl="0">
              <a:spcBef>
                <a:spcPts val="1600"/>
              </a:spcBef>
              <a:spcAft>
                <a:spcPts val="0"/>
              </a:spcAft>
              <a:buNone/>
            </a:pPr>
            <a:endParaRPr sz="1600">
              <a:solidFill>
                <a:srgbClr val="000000"/>
              </a:solidFill>
            </a:endParaRPr>
          </a:p>
          <a:p>
            <a:pPr marL="0" lvl="0" indent="0" algn="l" rtl="0">
              <a:spcBef>
                <a:spcPts val="1600"/>
              </a:spcBef>
              <a:spcAft>
                <a:spcPts val="0"/>
              </a:spcAft>
              <a:buNone/>
            </a:pPr>
            <a:endParaRPr sz="1600">
              <a:solidFill>
                <a:srgbClr val="000000"/>
              </a:solidFill>
            </a:endParaRPr>
          </a:p>
          <a:p>
            <a:pPr marL="0" lvl="0" indent="0" algn="ctr" rtl="0">
              <a:spcBef>
                <a:spcPts val="1600"/>
              </a:spcBef>
              <a:spcAft>
                <a:spcPts val="0"/>
              </a:spcAft>
              <a:buNone/>
            </a:pPr>
            <a:endParaRPr>
              <a:solidFill>
                <a:srgbClr val="000000"/>
              </a:solidFill>
            </a:endParaRPr>
          </a:p>
        </p:txBody>
      </p:sp>
      <p:pic>
        <p:nvPicPr>
          <p:cNvPr id="185" name="Google Shape;185;p30"/>
          <p:cNvPicPr preferRelativeResize="0"/>
          <p:nvPr/>
        </p:nvPicPr>
        <p:blipFill>
          <a:blip r:embed="rId3">
            <a:alphaModFix/>
          </a:blip>
          <a:stretch>
            <a:fillRect/>
          </a:stretch>
        </p:blipFill>
        <p:spPr>
          <a:xfrm>
            <a:off x="6098700" y="1170125"/>
            <a:ext cx="2892900" cy="1997129"/>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1"/>
          <p:cNvSpPr txBox="1">
            <a:spLocks noGrp="1"/>
          </p:cNvSpPr>
          <p:nvPr>
            <p:ph type="title"/>
          </p:nvPr>
        </p:nvSpPr>
        <p:spPr>
          <a:xfrm>
            <a:off x="311700" y="29805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b="1"/>
              <a:t>Affirm Identities &amp; Experiences of Marginalized Children </a:t>
            </a:r>
            <a:endParaRPr sz="2400" b="1"/>
          </a:p>
        </p:txBody>
      </p:sp>
      <p:sp>
        <p:nvSpPr>
          <p:cNvPr id="191" name="Google Shape;191;p31"/>
          <p:cNvSpPr txBox="1">
            <a:spLocks noGrp="1"/>
          </p:cNvSpPr>
          <p:nvPr>
            <p:ph type="body" idx="1"/>
          </p:nvPr>
        </p:nvSpPr>
        <p:spPr>
          <a:xfrm>
            <a:off x="232550" y="958088"/>
            <a:ext cx="5917200" cy="3436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solidFill>
                  <a:srgbClr val="FF0000"/>
                </a:solidFill>
              </a:rPr>
              <a:t>When teachers suppress, ignore, or deny certain controversial current events or issues, they send a message that some people’s experiences are not important . . . we allow the dominant Eurocentric narrative to tell a “single story” that perpetuates stereotypes, prejudices, &amp; misinformation about “the Other.”</a:t>
            </a:r>
            <a:endParaRPr sz="1400">
              <a:solidFill>
                <a:schemeClr val="dk1"/>
              </a:solidFill>
            </a:endParaRPr>
          </a:p>
          <a:p>
            <a:pPr marL="0" lvl="0" indent="0" algn="l" rtl="0">
              <a:spcBef>
                <a:spcPts val="0"/>
              </a:spcBef>
              <a:spcAft>
                <a:spcPts val="0"/>
              </a:spcAft>
              <a:buNone/>
            </a:pPr>
            <a:endParaRPr sz="1400">
              <a:solidFill>
                <a:schemeClr val="dk1"/>
              </a:solidFill>
            </a:endParaRPr>
          </a:p>
          <a:p>
            <a:pPr marL="0" lvl="0" indent="0" algn="l" rtl="0">
              <a:spcBef>
                <a:spcPts val="1600"/>
              </a:spcBef>
              <a:spcAft>
                <a:spcPts val="0"/>
              </a:spcAft>
              <a:buNone/>
            </a:pPr>
            <a:r>
              <a:rPr lang="en" sz="1400">
                <a:solidFill>
                  <a:schemeClr val="dk1"/>
                </a:solidFill>
              </a:rPr>
              <a:t>-Naseem Rodríguez (2018), Hidden in history: (Re)constructing Asian American History in Elementary Social Studies Classrooms</a:t>
            </a:r>
            <a:endParaRPr sz="1400">
              <a:solidFill>
                <a:schemeClr val="dk1"/>
              </a:solidFill>
            </a:endParaRPr>
          </a:p>
          <a:p>
            <a:pPr marL="0" lvl="0" indent="0" algn="l" rtl="0">
              <a:spcBef>
                <a:spcPts val="1600"/>
              </a:spcBef>
              <a:spcAft>
                <a:spcPts val="1600"/>
              </a:spcAft>
              <a:buNone/>
            </a:pPr>
            <a:r>
              <a:rPr lang="en" sz="1400">
                <a:solidFill>
                  <a:schemeClr val="dk1"/>
                </a:solidFill>
                <a:highlight>
                  <a:srgbClr val="FFFFFF"/>
                </a:highlight>
              </a:rPr>
              <a:t>-Adichie (2013), The Danger of a Single Story</a:t>
            </a:r>
            <a:endParaRPr sz="1400" i="1">
              <a:solidFill>
                <a:schemeClr val="dk1"/>
              </a:solidFill>
            </a:endParaRPr>
          </a:p>
        </p:txBody>
      </p:sp>
      <p:pic>
        <p:nvPicPr>
          <p:cNvPr id="192" name="Google Shape;192;p31"/>
          <p:cNvPicPr preferRelativeResize="0"/>
          <p:nvPr/>
        </p:nvPicPr>
        <p:blipFill>
          <a:blip r:embed="rId3">
            <a:alphaModFix/>
          </a:blip>
          <a:stretch>
            <a:fillRect/>
          </a:stretch>
        </p:blipFill>
        <p:spPr>
          <a:xfrm>
            <a:off x="6071526" y="1387675"/>
            <a:ext cx="2760776" cy="2119325"/>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a:t>So We Don’t Leave Our Kids Out To Dry</a:t>
            </a:r>
            <a:endParaRPr b="1"/>
          </a:p>
        </p:txBody>
      </p:sp>
      <p:sp>
        <p:nvSpPr>
          <p:cNvPr id="198" name="Google Shape;198;p32"/>
          <p:cNvSpPr txBox="1">
            <a:spLocks noGrp="1"/>
          </p:cNvSpPr>
          <p:nvPr>
            <p:ph type="body" idx="1"/>
          </p:nvPr>
        </p:nvSpPr>
        <p:spPr>
          <a:xfrm>
            <a:off x="311700" y="1152475"/>
            <a:ext cx="52614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700" i="1">
                <a:solidFill>
                  <a:srgbClr val="FF0000"/>
                </a:solidFill>
              </a:rPr>
              <a:t>Staying silent or merely brushing the surface leaves our students to navigate disturbing viewpoints on their own, which often results in more trauma than if the disturbing viewpoints were unpacked in the classroom with a teacher, discussion norms, and resources to look up evidence. Without guidance, children tend to repeat what they hear and echo the political polarization of our increasingly divided world.</a:t>
            </a:r>
            <a:r>
              <a:rPr lang="en" sz="1400" i="1">
                <a:solidFill>
                  <a:schemeClr val="dk1"/>
                </a:solidFill>
              </a:rPr>
              <a:t>  </a:t>
            </a:r>
            <a:endParaRPr sz="1400" i="1">
              <a:solidFill>
                <a:schemeClr val="dk1"/>
              </a:solidFill>
            </a:endParaRPr>
          </a:p>
          <a:p>
            <a:pPr marL="0" lvl="0" indent="0" algn="l" rtl="0">
              <a:spcBef>
                <a:spcPts val="1600"/>
              </a:spcBef>
              <a:spcAft>
                <a:spcPts val="1600"/>
              </a:spcAft>
              <a:buNone/>
            </a:pPr>
            <a:r>
              <a:rPr lang="en" sz="1400">
                <a:solidFill>
                  <a:schemeClr val="dk1"/>
                </a:solidFill>
              </a:rPr>
              <a:t>-Hess &amp; McAvoy, 2015</a:t>
            </a:r>
            <a:r>
              <a:rPr lang="en" sz="1200">
                <a:solidFill>
                  <a:schemeClr val="dk1"/>
                </a:solidFill>
              </a:rPr>
              <a:t> </a:t>
            </a:r>
            <a:endParaRPr sz="1200">
              <a:solidFill>
                <a:schemeClr val="dk1"/>
              </a:solidFill>
            </a:endParaRPr>
          </a:p>
        </p:txBody>
      </p:sp>
      <p:pic>
        <p:nvPicPr>
          <p:cNvPr id="199" name="Google Shape;199;p32"/>
          <p:cNvPicPr preferRelativeResize="0"/>
          <p:nvPr/>
        </p:nvPicPr>
        <p:blipFill>
          <a:blip r:embed="rId3">
            <a:alphaModFix/>
          </a:blip>
          <a:stretch>
            <a:fillRect/>
          </a:stretch>
        </p:blipFill>
        <p:spPr>
          <a:xfrm>
            <a:off x="5674900" y="1299450"/>
            <a:ext cx="3332626" cy="1916575"/>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3"/>
          <p:cNvSpPr txBox="1">
            <a:spLocks noGrp="1"/>
          </p:cNvSpPr>
          <p:nvPr>
            <p:ph type="title"/>
          </p:nvPr>
        </p:nvSpPr>
        <p:spPr>
          <a:xfrm>
            <a:off x="0" y="309375"/>
            <a:ext cx="914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b="1"/>
              <a:t>If a Kid Says Something Problematic, We Can Be There For the Kids It May Have Offended</a:t>
            </a:r>
            <a:endParaRPr sz="2400" b="1"/>
          </a:p>
        </p:txBody>
      </p:sp>
      <p:sp>
        <p:nvSpPr>
          <p:cNvPr id="205" name="Google Shape;205;p33"/>
          <p:cNvSpPr txBox="1">
            <a:spLocks noGrp="1"/>
          </p:cNvSpPr>
          <p:nvPr>
            <p:ph type="body" idx="1"/>
          </p:nvPr>
        </p:nvSpPr>
        <p:spPr>
          <a:xfrm>
            <a:off x="311700" y="1475150"/>
            <a:ext cx="5668500" cy="177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i="1" dirty="0">
                <a:solidFill>
                  <a:srgbClr val="FF0000"/>
                </a:solidFill>
              </a:rPr>
              <a:t>We can pose follow-up questions (i.e., “What experiences have you had that led you to think that?”) or add evidence (“Hmmm...let’s go back to document C, what does the research say?” or “Johnny, can you go look that up?” Students and teachers can continue investigating and deliberating together, which doesn’t usually happen in the world outside classrooms. If blatantly disrespectful, then we can take disciplinary action. </a:t>
            </a:r>
            <a:endParaRPr sz="1600" i="1" dirty="0">
              <a:solidFill>
                <a:srgbClr val="FF0000"/>
              </a:solidFill>
            </a:endParaRPr>
          </a:p>
          <a:p>
            <a:pPr marL="0" lvl="0" indent="0" algn="l" rtl="0">
              <a:spcBef>
                <a:spcPts val="1600"/>
              </a:spcBef>
              <a:spcAft>
                <a:spcPts val="0"/>
              </a:spcAft>
              <a:buNone/>
            </a:pPr>
            <a:r>
              <a:rPr lang="en" sz="1500" dirty="0">
                <a:solidFill>
                  <a:srgbClr val="000000"/>
                </a:solidFill>
              </a:rPr>
              <a:t>-Sibbett (2018), Instructional Dilemma: What if Privileged Students' Views Harm Marginalized Peers? </a:t>
            </a:r>
            <a:endParaRPr sz="1500" dirty="0">
              <a:solidFill>
                <a:srgbClr val="000000"/>
              </a:solidFill>
            </a:endParaRPr>
          </a:p>
          <a:p>
            <a:pPr marL="0" lvl="0" indent="0" algn="l" rtl="0">
              <a:spcBef>
                <a:spcPts val="1600"/>
              </a:spcBef>
              <a:spcAft>
                <a:spcPts val="1600"/>
              </a:spcAft>
              <a:buNone/>
            </a:pPr>
            <a:endParaRPr sz="1500" dirty="0">
              <a:solidFill>
                <a:srgbClr val="000000"/>
              </a:solidFill>
            </a:endParaRPr>
          </a:p>
        </p:txBody>
      </p:sp>
      <p:pic>
        <p:nvPicPr>
          <p:cNvPr id="206" name="Google Shape;206;p33"/>
          <p:cNvPicPr preferRelativeResize="0"/>
          <p:nvPr/>
        </p:nvPicPr>
        <p:blipFill>
          <a:blip r:embed="rId3">
            <a:alphaModFix/>
          </a:blip>
          <a:stretch>
            <a:fillRect/>
          </a:stretch>
        </p:blipFill>
        <p:spPr>
          <a:xfrm>
            <a:off x="5980200" y="1588175"/>
            <a:ext cx="2962485" cy="1774200"/>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smtClean="0"/>
              <a:t>Develops our Racial Literacy</a:t>
            </a:r>
            <a:endParaRPr b="1" dirty="0"/>
          </a:p>
        </p:txBody>
      </p:sp>
      <p:pic>
        <p:nvPicPr>
          <p:cNvPr id="2" name="Picture 1" descr="Screen Shot 2019-02-08 at 9.32.0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3313" y="1232922"/>
            <a:ext cx="2611851" cy="1613202"/>
          </a:xfrm>
          <a:prstGeom prst="rect">
            <a:avLst/>
          </a:prstGeom>
        </p:spPr>
      </p:pic>
      <p:sp>
        <p:nvSpPr>
          <p:cNvPr id="3" name="Rectangle 2"/>
          <p:cNvSpPr/>
          <p:nvPr/>
        </p:nvSpPr>
        <p:spPr>
          <a:xfrm>
            <a:off x="475132" y="1232922"/>
            <a:ext cx="5686522" cy="3847207"/>
          </a:xfrm>
          <a:prstGeom prst="rect">
            <a:avLst/>
          </a:prstGeom>
        </p:spPr>
        <p:txBody>
          <a:bodyPr wrap="square">
            <a:spAutoFit/>
          </a:bodyPr>
          <a:lstStyle/>
          <a:p>
            <a:r>
              <a:rPr lang="en-US" b="1" u="sng" dirty="0"/>
              <a:t>Racial Literacy</a:t>
            </a:r>
            <a:r>
              <a:rPr lang="en-US" b="1" dirty="0"/>
              <a:t> is the capacity to conjugate the grammar of race in different contexts and circumstances. </a:t>
            </a:r>
            <a:endParaRPr lang="en-US" b="1" dirty="0" smtClean="0"/>
          </a:p>
          <a:p>
            <a:endParaRPr lang="en-US" sz="1600" i="1" dirty="0">
              <a:solidFill>
                <a:srgbClr val="FF0000"/>
              </a:solidFill>
            </a:endParaRPr>
          </a:p>
          <a:p>
            <a:r>
              <a:rPr lang="en-US" sz="1600" i="1" dirty="0" smtClean="0">
                <a:solidFill>
                  <a:srgbClr val="FF0000"/>
                </a:solidFill>
              </a:rPr>
              <a:t>“</a:t>
            </a:r>
            <a:r>
              <a:rPr lang="en-US" sz="1600" i="1" dirty="0">
                <a:solidFill>
                  <a:srgbClr val="FF0000"/>
                </a:solidFill>
              </a:rPr>
              <a:t>All Americans need to be better schooled in the subtle yet complex ways that race actually works in the 21st </a:t>
            </a:r>
            <a:r>
              <a:rPr lang="en-US" sz="1600" i="1" dirty="0" smtClean="0">
                <a:solidFill>
                  <a:srgbClr val="FF0000"/>
                </a:solidFill>
              </a:rPr>
              <a:t>century.</a:t>
            </a:r>
            <a:r>
              <a:rPr lang="en-US" sz="1600" i="1" dirty="0">
                <a:solidFill>
                  <a:srgbClr val="FF0000"/>
                </a:solidFill>
              </a:rPr>
              <a:t> </a:t>
            </a:r>
            <a:r>
              <a:rPr lang="en-US" sz="1600" i="1" dirty="0" smtClean="0">
                <a:solidFill>
                  <a:srgbClr val="FF0000"/>
                </a:solidFill>
              </a:rPr>
              <a:t>Talking about race involves </a:t>
            </a:r>
            <a:r>
              <a:rPr lang="en-US" sz="1600" i="1" dirty="0">
                <a:solidFill>
                  <a:srgbClr val="FF0000"/>
                </a:solidFill>
              </a:rPr>
              <a:t>a nuanced approach to identifying racism, beyond the overt displays of outright bigotry, to see how race operates in social structures and individual biases. Seeing—and reading—the racial hierarchies that privilege some racial groups and marginalize others is a necessary step in </a:t>
            </a:r>
            <a:r>
              <a:rPr lang="en-US" sz="1600" i="1" dirty="0" smtClean="0">
                <a:solidFill>
                  <a:srgbClr val="FF0000"/>
                </a:solidFill>
              </a:rPr>
              <a:t>building our racial literacies and dismantling socio</a:t>
            </a:r>
            <a:r>
              <a:rPr lang="en-US" sz="1600" i="1" dirty="0">
                <a:solidFill>
                  <a:srgbClr val="FF0000"/>
                </a:solidFill>
              </a:rPr>
              <a:t>-political inequities</a:t>
            </a:r>
            <a:r>
              <a:rPr lang="en-US" sz="1600" i="1" dirty="0" smtClean="0">
                <a:solidFill>
                  <a:srgbClr val="FF0000"/>
                </a:solidFill>
              </a:rPr>
              <a:t>.”</a:t>
            </a:r>
          </a:p>
          <a:p>
            <a:endParaRPr lang="en-US" sz="1600" dirty="0"/>
          </a:p>
          <a:p>
            <a:r>
              <a:rPr lang="en-US" sz="1200" dirty="0" smtClean="0"/>
              <a:t>-</a:t>
            </a:r>
            <a:r>
              <a:rPr lang="en-US" sz="1200" dirty="0" err="1" smtClean="0"/>
              <a:t>Lani</a:t>
            </a:r>
            <a:r>
              <a:rPr lang="en-US" sz="1200" dirty="0" smtClean="0"/>
              <a:t> </a:t>
            </a:r>
            <a:r>
              <a:rPr lang="en-US" sz="1200" dirty="0" err="1" smtClean="0"/>
              <a:t>Guinier</a:t>
            </a:r>
            <a:r>
              <a:rPr lang="en-US" sz="1200" dirty="0" smtClean="0"/>
              <a:t>, </a:t>
            </a:r>
            <a:r>
              <a:rPr lang="en-US" sz="1200" dirty="0"/>
              <a:t>(2004). From racial liberalism to racial literacy: Brown v. Board of Education and the Interest-Divergence </a:t>
            </a:r>
            <a:r>
              <a:rPr lang="en-US" sz="1200" dirty="0" smtClean="0"/>
              <a:t>Dilemma</a:t>
            </a:r>
            <a:endParaRPr lang="en-US" sz="1200" dirty="0"/>
          </a:p>
          <a:p>
            <a:endParaRPr lang="en-US" sz="1600" dirty="0"/>
          </a:p>
        </p:txBody>
      </p:sp>
    </p:spTree>
    <p:extLst>
      <p:ext uri="{BB962C8B-B14F-4D97-AF65-F5344CB8AC3E}">
        <p14:creationId xmlns:p14="http://schemas.microsoft.com/office/powerpoint/2010/main" val="375684424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7"/>
          <p:cNvSpPr txBox="1">
            <a:spLocks noGrp="1"/>
          </p:cNvSpPr>
          <p:nvPr>
            <p:ph type="title"/>
          </p:nvPr>
        </p:nvSpPr>
        <p:spPr>
          <a:xfrm>
            <a:off x="311700" y="2641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200" b="1" dirty="0" smtClean="0">
                <a:solidFill>
                  <a:srgbClr val="FF0000"/>
                </a:solidFill>
              </a:rPr>
              <a:t>Some general tips:</a:t>
            </a:r>
            <a:endParaRPr sz="2200" b="1" dirty="0">
              <a:solidFill>
                <a:srgbClr val="FF0000"/>
              </a:solidFill>
            </a:endParaRPr>
          </a:p>
        </p:txBody>
      </p:sp>
      <p:sp>
        <p:nvSpPr>
          <p:cNvPr id="233" name="Google Shape;233;p37"/>
          <p:cNvSpPr txBox="1">
            <a:spLocks noGrp="1"/>
          </p:cNvSpPr>
          <p:nvPr>
            <p:ph type="body" idx="1"/>
          </p:nvPr>
        </p:nvSpPr>
        <p:spPr>
          <a:xfrm>
            <a:off x="378150" y="968375"/>
            <a:ext cx="3984000" cy="40640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80000"/>
              </a:lnSpc>
              <a:spcBef>
                <a:spcPts val="0"/>
              </a:spcBef>
              <a:spcAft>
                <a:spcPts val="0"/>
              </a:spcAft>
              <a:buNone/>
            </a:pPr>
            <a:r>
              <a:rPr lang="en" sz="2000" b="1" u="sng" dirty="0">
                <a:solidFill>
                  <a:srgbClr val="FF0000"/>
                </a:solidFill>
              </a:rPr>
              <a:t>DOs</a:t>
            </a:r>
            <a:r>
              <a:rPr lang="en" sz="2000" b="1" dirty="0">
                <a:solidFill>
                  <a:srgbClr val="FF0000"/>
                </a:solidFill>
              </a:rPr>
              <a:t>:</a:t>
            </a:r>
            <a:endParaRPr sz="2000" b="1" dirty="0">
              <a:solidFill>
                <a:srgbClr val="FF0000"/>
              </a:solidFill>
            </a:endParaRPr>
          </a:p>
          <a:p>
            <a:pPr indent="-330200">
              <a:lnSpc>
                <a:spcPct val="80000"/>
              </a:lnSpc>
              <a:spcBef>
                <a:spcPts val="1600"/>
              </a:spcBef>
              <a:buClr>
                <a:srgbClr val="000000"/>
              </a:buClr>
              <a:buSzPts val="1600"/>
            </a:pPr>
            <a:r>
              <a:rPr lang="en-US" sz="1600" dirty="0">
                <a:solidFill>
                  <a:srgbClr val="000000"/>
                </a:solidFill>
              </a:rPr>
              <a:t>Build family trust (home visits, newsletters, emails</a:t>
            </a:r>
            <a:r>
              <a:rPr lang="en-US" sz="1600" dirty="0" smtClean="0">
                <a:solidFill>
                  <a:srgbClr val="000000"/>
                </a:solidFill>
              </a:rPr>
              <a:t>)</a:t>
            </a:r>
          </a:p>
          <a:p>
            <a:pPr indent="-330200">
              <a:lnSpc>
                <a:spcPct val="80000"/>
              </a:lnSpc>
              <a:spcBef>
                <a:spcPts val="1600"/>
              </a:spcBef>
              <a:buClr>
                <a:srgbClr val="000000"/>
              </a:buClr>
              <a:buSzPts val="1600"/>
            </a:pPr>
            <a:r>
              <a:rPr lang="en-US" sz="1600" dirty="0" smtClean="0">
                <a:solidFill>
                  <a:srgbClr val="000000"/>
                </a:solidFill>
              </a:rPr>
              <a:t>Brave Space Norms (not safe space)</a:t>
            </a:r>
          </a:p>
          <a:p>
            <a:pPr indent="-330200">
              <a:lnSpc>
                <a:spcPct val="80000"/>
              </a:lnSpc>
              <a:spcBef>
                <a:spcPts val="1600"/>
              </a:spcBef>
              <a:buClr>
                <a:srgbClr val="000000"/>
              </a:buClr>
              <a:buSzPts val="1600"/>
            </a:pPr>
            <a:r>
              <a:rPr lang="en-US" sz="1600" dirty="0" smtClean="0">
                <a:solidFill>
                  <a:srgbClr val="000000"/>
                </a:solidFill>
              </a:rPr>
              <a:t>Cite </a:t>
            </a:r>
            <a:r>
              <a:rPr lang="en" sz="1600" dirty="0">
                <a:solidFill>
                  <a:srgbClr val="000000"/>
                </a:solidFill>
              </a:rPr>
              <a:t>standards </a:t>
            </a:r>
            <a:r>
              <a:rPr lang="en-US" sz="1600" dirty="0">
                <a:solidFill>
                  <a:srgbClr val="000000"/>
                </a:solidFill>
              </a:rPr>
              <a:t>or some connection to curriculum on lesson plans</a:t>
            </a:r>
          </a:p>
          <a:p>
            <a:pPr indent="-330200">
              <a:lnSpc>
                <a:spcPct val="80000"/>
              </a:lnSpc>
              <a:spcBef>
                <a:spcPts val="1600"/>
              </a:spcBef>
              <a:buClr>
                <a:srgbClr val="000000"/>
              </a:buClr>
              <a:buSzPts val="1600"/>
            </a:pPr>
            <a:r>
              <a:rPr lang="en-US" sz="1600" dirty="0" smtClean="0">
                <a:solidFill>
                  <a:srgbClr val="000000"/>
                </a:solidFill>
              </a:rPr>
              <a:t>Acknowledge/explore multiple </a:t>
            </a:r>
            <a:r>
              <a:rPr lang="en-US" sz="1600" dirty="0">
                <a:solidFill>
                  <a:srgbClr val="000000"/>
                </a:solidFill>
              </a:rPr>
              <a:t>perspectives</a:t>
            </a:r>
          </a:p>
          <a:p>
            <a:pPr lvl="0" indent="-330200">
              <a:lnSpc>
                <a:spcPct val="80000"/>
              </a:lnSpc>
              <a:spcBef>
                <a:spcPts val="1600"/>
              </a:spcBef>
              <a:buClr>
                <a:srgbClr val="000000"/>
              </a:buClr>
              <a:buSzPts val="1600"/>
            </a:pPr>
            <a:r>
              <a:rPr lang="en-US" sz="1600" dirty="0" smtClean="0">
                <a:solidFill>
                  <a:srgbClr val="000000"/>
                </a:solidFill>
              </a:rPr>
              <a:t>Communicate to parents the research on student and community benefits of discussing controversial </a:t>
            </a:r>
            <a:r>
              <a:rPr lang="en-US" sz="1600" dirty="0" err="1" smtClean="0">
                <a:solidFill>
                  <a:srgbClr val="000000"/>
                </a:solidFill>
              </a:rPr>
              <a:t>isues</a:t>
            </a:r>
            <a:endParaRPr lang="en-US" sz="1600" dirty="0">
              <a:solidFill>
                <a:srgbClr val="000000"/>
              </a:solidFill>
            </a:endParaRPr>
          </a:p>
          <a:p>
            <a:pPr lvl="0" indent="-330200">
              <a:lnSpc>
                <a:spcPct val="80000"/>
              </a:lnSpc>
              <a:spcBef>
                <a:spcPts val="1600"/>
              </a:spcBef>
              <a:buClr>
                <a:srgbClr val="000000"/>
              </a:buClr>
              <a:buSzPts val="1600"/>
            </a:pPr>
            <a:r>
              <a:rPr lang="en-US" sz="1600" dirty="0" smtClean="0">
                <a:solidFill>
                  <a:srgbClr val="000000"/>
                </a:solidFill>
              </a:rPr>
              <a:t>Pay </a:t>
            </a:r>
            <a:r>
              <a:rPr lang="en-US" sz="1600" dirty="0">
                <a:solidFill>
                  <a:srgbClr val="000000"/>
                </a:solidFill>
              </a:rPr>
              <a:t>attention to the news </a:t>
            </a:r>
            <a:r>
              <a:rPr lang="mr-IN" sz="1600" dirty="0" smtClean="0">
                <a:solidFill>
                  <a:srgbClr val="000000"/>
                </a:solidFill>
              </a:rPr>
              <a:t>–</a:t>
            </a:r>
            <a:r>
              <a:rPr lang="en-US" sz="1600" dirty="0" smtClean="0">
                <a:solidFill>
                  <a:srgbClr val="000000"/>
                </a:solidFill>
              </a:rPr>
              <a:t> look things up when you don’t understand</a:t>
            </a:r>
          </a:p>
          <a:p>
            <a:pPr marL="0" lvl="0" indent="0" algn="l" rtl="0">
              <a:lnSpc>
                <a:spcPct val="80000"/>
              </a:lnSpc>
              <a:spcBef>
                <a:spcPts val="1600"/>
              </a:spcBef>
              <a:spcAft>
                <a:spcPts val="0"/>
              </a:spcAft>
              <a:buNone/>
            </a:pPr>
            <a:endParaRPr sz="1600" dirty="0">
              <a:solidFill>
                <a:srgbClr val="000000"/>
              </a:solidFill>
            </a:endParaRPr>
          </a:p>
          <a:p>
            <a:pPr marL="0" lvl="0" indent="0" algn="l" rtl="0">
              <a:lnSpc>
                <a:spcPct val="80000"/>
              </a:lnSpc>
              <a:spcBef>
                <a:spcPts val="1600"/>
              </a:spcBef>
              <a:spcAft>
                <a:spcPts val="1600"/>
              </a:spcAft>
              <a:buNone/>
            </a:pPr>
            <a:endParaRPr sz="1600" dirty="0">
              <a:solidFill>
                <a:srgbClr val="000000"/>
              </a:solidFill>
            </a:endParaRPr>
          </a:p>
        </p:txBody>
      </p:sp>
      <p:sp>
        <p:nvSpPr>
          <p:cNvPr id="234" name="Google Shape;234;p37"/>
          <p:cNvSpPr txBox="1">
            <a:spLocks noGrp="1"/>
          </p:cNvSpPr>
          <p:nvPr>
            <p:ph type="body" idx="1"/>
          </p:nvPr>
        </p:nvSpPr>
        <p:spPr>
          <a:xfrm>
            <a:off x="4730850" y="968375"/>
            <a:ext cx="4035000" cy="40640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u="sng" dirty="0">
                <a:solidFill>
                  <a:srgbClr val="FF0000"/>
                </a:solidFill>
              </a:rPr>
              <a:t>DON’Ts</a:t>
            </a:r>
            <a:r>
              <a:rPr lang="en" sz="2000" b="1" dirty="0">
                <a:solidFill>
                  <a:srgbClr val="FF0000"/>
                </a:solidFill>
              </a:rPr>
              <a:t>:</a:t>
            </a:r>
            <a:endParaRPr sz="2000" b="1" dirty="0">
              <a:solidFill>
                <a:srgbClr val="FF0000"/>
              </a:solidFill>
            </a:endParaRPr>
          </a:p>
          <a:p>
            <a:pPr marL="457200" lvl="0" indent="-330200" algn="l" rtl="0">
              <a:spcBef>
                <a:spcPts val="1600"/>
              </a:spcBef>
              <a:spcAft>
                <a:spcPts val="0"/>
              </a:spcAft>
              <a:buClr>
                <a:srgbClr val="000000"/>
              </a:buClr>
              <a:buSzPts val="1600"/>
              <a:buChar char="●"/>
            </a:pPr>
            <a:r>
              <a:rPr lang="en-US" sz="1600" dirty="0" smtClean="0">
                <a:solidFill>
                  <a:srgbClr val="000000"/>
                </a:solidFill>
              </a:rPr>
              <a:t>Don’t </a:t>
            </a:r>
            <a:r>
              <a:rPr lang="en-US" sz="1600" dirty="0" err="1" smtClean="0">
                <a:solidFill>
                  <a:srgbClr val="000000"/>
                </a:solidFill>
              </a:rPr>
              <a:t>gamify</a:t>
            </a:r>
            <a:r>
              <a:rPr lang="en-US" sz="1600" dirty="0" smtClean="0">
                <a:solidFill>
                  <a:srgbClr val="000000"/>
                </a:solidFill>
              </a:rPr>
              <a:t> or simulate trauma</a:t>
            </a:r>
            <a:endParaRPr sz="1600" dirty="0">
              <a:solidFill>
                <a:srgbClr val="000000"/>
              </a:solidFill>
            </a:endParaRPr>
          </a:p>
          <a:p>
            <a:pPr indent="-330200">
              <a:buClr>
                <a:srgbClr val="000000"/>
              </a:buClr>
              <a:buSzPts val="1600"/>
            </a:pPr>
            <a:r>
              <a:rPr lang="en-US" sz="1600" dirty="0" smtClean="0">
                <a:solidFill>
                  <a:srgbClr val="000000"/>
                </a:solidFill>
              </a:rPr>
              <a:t>Don’t joke </a:t>
            </a:r>
            <a:r>
              <a:rPr lang="en-US" sz="1600" dirty="0">
                <a:solidFill>
                  <a:srgbClr val="000000"/>
                </a:solidFill>
              </a:rPr>
              <a:t>around or use </a:t>
            </a:r>
            <a:r>
              <a:rPr lang="en-US" sz="1600" dirty="0" smtClean="0">
                <a:solidFill>
                  <a:srgbClr val="000000"/>
                </a:solidFill>
              </a:rPr>
              <a:t>sarcasm</a:t>
            </a:r>
            <a:endParaRPr sz="1600" dirty="0">
              <a:solidFill>
                <a:srgbClr val="000000"/>
              </a:solidFill>
            </a:endParaRPr>
          </a:p>
          <a:p>
            <a:pPr indent="-330200">
              <a:buClr>
                <a:srgbClr val="000000"/>
              </a:buClr>
              <a:buSzPts val="1600"/>
            </a:pPr>
            <a:r>
              <a:rPr lang="en-US" sz="1600" dirty="0" smtClean="0">
                <a:solidFill>
                  <a:srgbClr val="000000"/>
                </a:solidFill>
              </a:rPr>
              <a:t>Don’t </a:t>
            </a:r>
            <a:r>
              <a:rPr lang="en" sz="1600" dirty="0" smtClean="0">
                <a:solidFill>
                  <a:srgbClr val="000000"/>
                </a:solidFill>
              </a:rPr>
              <a:t>make </a:t>
            </a:r>
            <a:r>
              <a:rPr lang="en" sz="1600" dirty="0">
                <a:solidFill>
                  <a:srgbClr val="000000"/>
                </a:solidFill>
              </a:rPr>
              <a:t>inflammatory comments</a:t>
            </a:r>
            <a:r>
              <a:rPr lang="en-US" sz="1600" dirty="0">
                <a:solidFill>
                  <a:srgbClr val="000000"/>
                </a:solidFill>
              </a:rPr>
              <a:t> or use your power as a teacher to influence political </a:t>
            </a:r>
            <a:r>
              <a:rPr lang="en-US" sz="1600" dirty="0" smtClean="0">
                <a:solidFill>
                  <a:srgbClr val="000000"/>
                </a:solidFill>
              </a:rPr>
              <a:t>opinions</a:t>
            </a:r>
          </a:p>
          <a:p>
            <a:pPr indent="-330200">
              <a:buClr>
                <a:srgbClr val="000000"/>
              </a:buClr>
              <a:buSzPts val="1600"/>
            </a:pPr>
            <a:r>
              <a:rPr lang="en-US" sz="1600" dirty="0" smtClean="0">
                <a:solidFill>
                  <a:schemeClr val="dk1"/>
                </a:solidFill>
              </a:rPr>
              <a:t>Don’t </a:t>
            </a:r>
            <a:r>
              <a:rPr lang="en" sz="1600" dirty="0">
                <a:solidFill>
                  <a:schemeClr val="dk1"/>
                </a:solidFill>
              </a:rPr>
              <a:t>let one parent dictate your </a:t>
            </a:r>
            <a:r>
              <a:rPr lang="en" sz="1600" dirty="0" smtClean="0">
                <a:solidFill>
                  <a:schemeClr val="dk1"/>
                </a:solidFill>
              </a:rPr>
              <a:t>curriculum</a:t>
            </a:r>
            <a:endParaRPr lang="en-US" sz="1600" dirty="0" smtClean="0">
              <a:solidFill>
                <a:schemeClr val="dk1"/>
              </a:solidFill>
            </a:endParaRPr>
          </a:p>
          <a:p>
            <a:pPr lvl="0" indent="-330200">
              <a:buClr>
                <a:srgbClr val="000000"/>
              </a:buClr>
              <a:buSzPts val="1600"/>
            </a:pPr>
            <a:r>
              <a:rPr lang="en-US" sz="1600" dirty="0">
                <a:solidFill>
                  <a:srgbClr val="000000"/>
                </a:solidFill>
              </a:rPr>
              <a:t>Don’t </a:t>
            </a:r>
            <a:r>
              <a:rPr lang="en" sz="1600" dirty="0">
                <a:solidFill>
                  <a:srgbClr val="000000"/>
                </a:solidFill>
              </a:rPr>
              <a:t>feel like you have to know it al</a:t>
            </a:r>
            <a:r>
              <a:rPr lang="en-US" sz="1600" dirty="0">
                <a:solidFill>
                  <a:srgbClr val="000000"/>
                </a:solidFill>
              </a:rPr>
              <a:t>l</a:t>
            </a:r>
          </a:p>
          <a:p>
            <a:pPr indent="-330200">
              <a:buClr>
                <a:srgbClr val="000000"/>
              </a:buClr>
              <a:buSzPts val="1600"/>
            </a:pPr>
            <a:endParaRPr lang="en-US" sz="1600" dirty="0">
              <a:solidFill>
                <a:schemeClr val="dk1"/>
              </a:solidFill>
            </a:endParaRPr>
          </a:p>
          <a:p>
            <a:pPr marL="457200" lvl="0" indent="-330200" algn="l" rtl="0">
              <a:spcBef>
                <a:spcPts val="0"/>
              </a:spcBef>
              <a:spcAft>
                <a:spcPts val="0"/>
              </a:spcAft>
              <a:buClr>
                <a:srgbClr val="000000"/>
              </a:buClr>
              <a:buSzPts val="1600"/>
              <a:buChar char="●"/>
            </a:pPr>
            <a:endParaRPr lang="en-US" sz="1600" dirty="0">
              <a:solidFill>
                <a:srgbClr val="000000"/>
              </a:solidFill>
            </a:endParaRPr>
          </a:p>
          <a:p>
            <a:pPr marL="457200" lvl="0" indent="-330200" algn="l" rtl="0">
              <a:spcBef>
                <a:spcPts val="0"/>
              </a:spcBef>
              <a:spcAft>
                <a:spcPts val="0"/>
              </a:spcAft>
              <a:buClr>
                <a:srgbClr val="000000"/>
              </a:buClr>
              <a:buSzPts val="1600"/>
              <a:buChar char="●"/>
            </a:pPr>
            <a:endParaRPr lang="en-US" sz="1600" dirty="0" smtClean="0">
              <a:solidFill>
                <a:schemeClr val="dk1"/>
              </a:solidFill>
            </a:endParaRPr>
          </a:p>
          <a:p>
            <a:pPr marL="127000" lvl="0" indent="0" algn="l" rtl="0">
              <a:spcBef>
                <a:spcPts val="0"/>
              </a:spcBef>
              <a:spcAft>
                <a:spcPts val="0"/>
              </a:spcAft>
              <a:buClr>
                <a:srgbClr val="000000"/>
              </a:buClr>
              <a:buSzPts val="1600"/>
              <a:buNone/>
            </a:pPr>
            <a:endParaRPr lang="en-US" sz="1600" dirty="0" smtClean="0">
              <a:solidFill>
                <a:schemeClr val="dk1"/>
              </a:solidFill>
            </a:endParaRPr>
          </a:p>
          <a:p>
            <a:pPr marL="127000" lvl="0" indent="0" algn="l" rtl="0">
              <a:spcBef>
                <a:spcPts val="0"/>
              </a:spcBef>
              <a:spcAft>
                <a:spcPts val="0"/>
              </a:spcAft>
              <a:buClr>
                <a:srgbClr val="000000"/>
              </a:buClr>
              <a:buSzPts val="1600"/>
              <a:buNone/>
            </a:pPr>
            <a:endParaRPr sz="1600" dirty="0">
              <a:solidFill>
                <a:srgbClr val="000000"/>
              </a:solidFill>
            </a:endParaRPr>
          </a:p>
          <a:p>
            <a:pPr marL="0" lvl="0" indent="0" algn="l" rtl="0">
              <a:spcBef>
                <a:spcPts val="1600"/>
              </a:spcBef>
              <a:spcAft>
                <a:spcPts val="1600"/>
              </a:spcAft>
              <a:buNone/>
            </a:pPr>
            <a:endParaRPr sz="1600" dirty="0">
              <a:solidFill>
                <a:srgbClr val="000000"/>
              </a:solidFill>
            </a:endParaRPr>
          </a:p>
        </p:txBody>
      </p:sp>
    </p:spTree>
    <p:extLst>
      <p:ext uri="{BB962C8B-B14F-4D97-AF65-F5344CB8AC3E}">
        <p14:creationId xmlns:p14="http://schemas.microsoft.com/office/powerpoint/2010/main" val="371064914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51"/>
        <p:cNvGrpSpPr/>
        <p:nvPr/>
      </p:nvGrpSpPr>
      <p:grpSpPr>
        <a:xfrm>
          <a:off x="0" y="0"/>
          <a:ext cx="0" cy="0"/>
          <a:chOff x="0" y="0"/>
          <a:chExt cx="0" cy="0"/>
        </a:xfrm>
      </p:grpSpPr>
      <p:sp>
        <p:nvSpPr>
          <p:cNvPr id="252" name="Google Shape;252;p40"/>
          <p:cNvSpPr txBox="1">
            <a:spLocks noGrp="1"/>
          </p:cNvSpPr>
          <p:nvPr>
            <p:ph type="title"/>
          </p:nvPr>
        </p:nvSpPr>
        <p:spPr>
          <a:xfrm>
            <a:off x="673450" y="308400"/>
            <a:ext cx="6425700" cy="572700"/>
          </a:xfrm>
          <a:prstGeom prst="rect">
            <a:avLst/>
          </a:prstGeom>
        </p:spPr>
        <p:txBody>
          <a:bodyPr spcFirstLastPara="1" wrap="square" lIns="91425" tIns="91425" rIns="91425" bIns="91425" anchor="t" anchorCtr="0">
            <a:noAutofit/>
          </a:bodyPr>
          <a:lstStyle/>
          <a:p>
            <a:pPr marL="457200" lvl="0" indent="-419100" algn="l" rtl="0">
              <a:spcBef>
                <a:spcPts val="0"/>
              </a:spcBef>
              <a:spcAft>
                <a:spcPts val="0"/>
              </a:spcAft>
              <a:buClr>
                <a:srgbClr val="FF0000"/>
              </a:buClr>
              <a:buSzPts val="3000"/>
              <a:buAutoNum type="arabicPeriod"/>
            </a:pPr>
            <a:r>
              <a:rPr lang="en-US" sz="3000" dirty="0" smtClean="0">
                <a:solidFill>
                  <a:srgbClr val="FF0000"/>
                </a:solidFill>
              </a:rPr>
              <a:t>Love</a:t>
            </a:r>
            <a:endParaRPr sz="3000" dirty="0">
              <a:solidFill>
                <a:srgbClr val="FF0000"/>
              </a:solidFill>
            </a:endParaRPr>
          </a:p>
        </p:txBody>
      </p:sp>
      <p:sp>
        <p:nvSpPr>
          <p:cNvPr id="253" name="Google Shape;253;p40"/>
          <p:cNvSpPr txBox="1">
            <a:spLocks noGrp="1"/>
          </p:cNvSpPr>
          <p:nvPr>
            <p:ph type="body" idx="1"/>
          </p:nvPr>
        </p:nvSpPr>
        <p:spPr>
          <a:xfrm>
            <a:off x="305225" y="1056875"/>
            <a:ext cx="5787900" cy="38943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sz="600" dirty="0">
              <a:solidFill>
                <a:srgbClr val="000000"/>
              </a:solidFill>
              <a:highlight>
                <a:schemeClr val="lt1"/>
              </a:highlight>
            </a:endParaRPr>
          </a:p>
          <a:p>
            <a:pPr marL="457200" lvl="0" indent="-361950" algn="l" rtl="0">
              <a:lnSpc>
                <a:spcPct val="100000"/>
              </a:lnSpc>
              <a:spcBef>
                <a:spcPts val="1600"/>
              </a:spcBef>
              <a:spcAft>
                <a:spcPts val="0"/>
              </a:spcAft>
              <a:buClr>
                <a:srgbClr val="000000"/>
              </a:buClr>
              <a:buSzPts val="2100"/>
              <a:buChar char="●"/>
            </a:pPr>
            <a:r>
              <a:rPr lang="en" b="1" dirty="0">
                <a:solidFill>
                  <a:srgbClr val="000000"/>
                </a:solidFill>
                <a:highlight>
                  <a:schemeClr val="lt1"/>
                </a:highlight>
              </a:rPr>
              <a:t>Get to know your students</a:t>
            </a:r>
            <a:r>
              <a:rPr lang="en" dirty="0">
                <a:solidFill>
                  <a:srgbClr val="000000"/>
                </a:solidFill>
                <a:highlight>
                  <a:schemeClr val="lt1"/>
                </a:highlight>
              </a:rPr>
              <a:t> </a:t>
            </a:r>
            <a:r>
              <a:rPr lang="en" b="1" i="1" u="sng" dirty="0">
                <a:solidFill>
                  <a:srgbClr val="000000"/>
                </a:solidFill>
                <a:highlight>
                  <a:schemeClr val="lt1"/>
                </a:highlight>
              </a:rPr>
              <a:t>on a deep level</a:t>
            </a:r>
            <a:endParaRPr b="1" i="1" u="sng" dirty="0">
              <a:solidFill>
                <a:srgbClr val="000000"/>
              </a:solidFill>
              <a:highlight>
                <a:schemeClr val="lt1"/>
              </a:highlight>
            </a:endParaRPr>
          </a:p>
          <a:p>
            <a:pPr marL="914400" lvl="1" indent="-342900" algn="l" rtl="0">
              <a:lnSpc>
                <a:spcPct val="100000"/>
              </a:lnSpc>
              <a:spcBef>
                <a:spcPts val="0"/>
              </a:spcBef>
              <a:spcAft>
                <a:spcPts val="0"/>
              </a:spcAft>
              <a:buClr>
                <a:srgbClr val="000000"/>
              </a:buClr>
              <a:buSzPts val="1800"/>
              <a:buChar char="○"/>
            </a:pPr>
            <a:r>
              <a:rPr lang="en" sz="1800" dirty="0">
                <a:solidFill>
                  <a:schemeClr val="dk1"/>
                </a:solidFill>
                <a:highlight>
                  <a:schemeClr val="lt1"/>
                </a:highlight>
              </a:rPr>
              <a:t>home visits</a:t>
            </a:r>
            <a:endParaRPr sz="1800" dirty="0">
              <a:solidFill>
                <a:schemeClr val="dk1"/>
              </a:solidFill>
              <a:highlight>
                <a:schemeClr val="lt1"/>
              </a:highlight>
            </a:endParaRPr>
          </a:p>
          <a:p>
            <a:pPr marL="914400" lvl="1" indent="-342900" algn="l" rtl="0">
              <a:lnSpc>
                <a:spcPct val="100000"/>
              </a:lnSpc>
              <a:spcBef>
                <a:spcPts val="0"/>
              </a:spcBef>
              <a:spcAft>
                <a:spcPts val="0"/>
              </a:spcAft>
              <a:buClr>
                <a:srgbClr val="000000"/>
              </a:buClr>
              <a:buSzPts val="1800"/>
              <a:buChar char="○"/>
            </a:pPr>
            <a:r>
              <a:rPr lang="en" sz="1800" dirty="0">
                <a:solidFill>
                  <a:schemeClr val="dk1"/>
                </a:solidFill>
                <a:highlight>
                  <a:schemeClr val="lt1"/>
                </a:highlight>
              </a:rPr>
              <a:t>background, traditions, heritage, languages, ancestry, values, etc.</a:t>
            </a:r>
            <a:endParaRPr sz="1800" dirty="0">
              <a:solidFill>
                <a:schemeClr val="dk1"/>
              </a:solidFill>
              <a:highlight>
                <a:schemeClr val="lt1"/>
              </a:highlight>
            </a:endParaRPr>
          </a:p>
          <a:p>
            <a:pPr marL="457200" lvl="0" indent="-361950" algn="l" rtl="0">
              <a:lnSpc>
                <a:spcPct val="100000"/>
              </a:lnSpc>
              <a:spcBef>
                <a:spcPts val="0"/>
              </a:spcBef>
              <a:spcAft>
                <a:spcPts val="0"/>
              </a:spcAft>
              <a:buClr>
                <a:srgbClr val="000000"/>
              </a:buClr>
              <a:buSzPts val="2100"/>
              <a:buChar char="●"/>
            </a:pPr>
            <a:r>
              <a:rPr lang="en" b="1" dirty="0">
                <a:solidFill>
                  <a:srgbClr val="000000"/>
                </a:solidFill>
                <a:highlight>
                  <a:schemeClr val="lt1"/>
                </a:highlight>
              </a:rPr>
              <a:t>Build community </a:t>
            </a:r>
            <a:endParaRPr b="1" dirty="0">
              <a:solidFill>
                <a:srgbClr val="000000"/>
              </a:solidFill>
              <a:highlight>
                <a:schemeClr val="lt1"/>
              </a:highlight>
            </a:endParaRPr>
          </a:p>
          <a:p>
            <a:pPr marL="914400" lvl="1" indent="-342900" algn="l" rtl="0">
              <a:lnSpc>
                <a:spcPct val="100000"/>
              </a:lnSpc>
              <a:spcBef>
                <a:spcPts val="0"/>
              </a:spcBef>
              <a:spcAft>
                <a:spcPts val="0"/>
              </a:spcAft>
              <a:buClr>
                <a:schemeClr val="dk1"/>
              </a:buClr>
              <a:buSzPts val="1800"/>
              <a:buChar char="○"/>
            </a:pPr>
            <a:r>
              <a:rPr lang="en" sz="1800" dirty="0">
                <a:solidFill>
                  <a:schemeClr val="dk1"/>
                </a:solidFill>
                <a:highlight>
                  <a:schemeClr val="lt1"/>
                </a:highlight>
              </a:rPr>
              <a:t>Fun community building activities </a:t>
            </a:r>
            <a:endParaRPr sz="1800" dirty="0">
              <a:solidFill>
                <a:schemeClr val="dk1"/>
              </a:solidFill>
              <a:highlight>
                <a:schemeClr val="lt1"/>
              </a:highlight>
            </a:endParaRPr>
          </a:p>
          <a:p>
            <a:pPr marL="914400" lvl="1" indent="-342900" algn="l" rtl="0">
              <a:lnSpc>
                <a:spcPct val="100000"/>
              </a:lnSpc>
              <a:spcBef>
                <a:spcPts val="0"/>
              </a:spcBef>
              <a:spcAft>
                <a:spcPts val="0"/>
              </a:spcAft>
              <a:buClr>
                <a:schemeClr val="dk1"/>
              </a:buClr>
              <a:buSzPts val="1800"/>
              <a:buChar char="○"/>
            </a:pPr>
            <a:r>
              <a:rPr lang="en" sz="1800" dirty="0">
                <a:solidFill>
                  <a:schemeClr val="dk1"/>
                </a:solidFill>
                <a:highlight>
                  <a:schemeClr val="lt1"/>
                </a:highlight>
              </a:rPr>
              <a:t>Daily class meetings</a:t>
            </a:r>
            <a:endParaRPr sz="1800" dirty="0">
              <a:solidFill>
                <a:schemeClr val="dk1"/>
              </a:solidFill>
              <a:highlight>
                <a:schemeClr val="lt1"/>
              </a:highlight>
            </a:endParaRPr>
          </a:p>
          <a:p>
            <a:pPr marL="914400" lvl="1" indent="-342900" algn="l" rtl="0">
              <a:lnSpc>
                <a:spcPct val="100000"/>
              </a:lnSpc>
              <a:spcBef>
                <a:spcPts val="0"/>
              </a:spcBef>
              <a:spcAft>
                <a:spcPts val="0"/>
              </a:spcAft>
              <a:buClr>
                <a:schemeClr val="dk1"/>
              </a:buClr>
              <a:buSzPts val="1800"/>
              <a:buChar char="○"/>
            </a:pPr>
            <a:r>
              <a:rPr lang="en" sz="1800" dirty="0">
                <a:solidFill>
                  <a:schemeClr val="dk1"/>
                </a:solidFill>
                <a:highlight>
                  <a:schemeClr val="lt1"/>
                </a:highlight>
              </a:rPr>
              <a:t>Restorative justice circles</a:t>
            </a:r>
            <a:endParaRPr sz="1800" b="1" dirty="0">
              <a:solidFill>
                <a:srgbClr val="000000"/>
              </a:solidFill>
              <a:highlight>
                <a:schemeClr val="lt1"/>
              </a:highlight>
            </a:endParaRPr>
          </a:p>
          <a:p>
            <a:pPr marL="457200" lvl="0" indent="-361950" algn="l" rtl="0">
              <a:lnSpc>
                <a:spcPct val="100000"/>
              </a:lnSpc>
              <a:spcBef>
                <a:spcPts val="0"/>
              </a:spcBef>
              <a:spcAft>
                <a:spcPts val="0"/>
              </a:spcAft>
              <a:buClr>
                <a:srgbClr val="000000"/>
              </a:buClr>
              <a:buSzPts val="2100"/>
              <a:buChar char="●"/>
            </a:pPr>
            <a:r>
              <a:rPr lang="en" b="1" dirty="0">
                <a:solidFill>
                  <a:srgbClr val="000000"/>
                </a:solidFill>
                <a:highlight>
                  <a:schemeClr val="lt1"/>
                </a:highlight>
              </a:rPr>
              <a:t>Student-as-expert mindset </a:t>
            </a:r>
            <a:endParaRPr lang="en-US" b="1" dirty="0" smtClean="0">
              <a:solidFill>
                <a:srgbClr val="000000"/>
              </a:solidFill>
              <a:highlight>
                <a:schemeClr val="lt1"/>
              </a:highlight>
            </a:endParaRPr>
          </a:p>
          <a:p>
            <a:pPr indent="-361950">
              <a:lnSpc>
                <a:spcPct val="100000"/>
              </a:lnSpc>
              <a:buClr>
                <a:srgbClr val="000000"/>
              </a:buClr>
              <a:buSzPts val="2100"/>
            </a:pPr>
            <a:r>
              <a:rPr lang="en-US" b="1" dirty="0" smtClean="0">
                <a:solidFill>
                  <a:srgbClr val="000000"/>
                </a:solidFill>
              </a:rPr>
              <a:t>Set a “</a:t>
            </a:r>
            <a:r>
              <a:rPr lang="en-US" b="1" dirty="0" smtClean="0">
                <a:solidFill>
                  <a:srgbClr val="FF0000"/>
                </a:solidFill>
              </a:rPr>
              <a:t>Listening</a:t>
            </a:r>
            <a:r>
              <a:rPr lang="en-US" b="1" dirty="0" smtClean="0">
                <a:solidFill>
                  <a:srgbClr val="000000"/>
                </a:solidFill>
              </a:rPr>
              <a:t> to Multiple Perspectives” Culture</a:t>
            </a:r>
            <a:endParaRPr sz="2100" b="1" dirty="0">
              <a:solidFill>
                <a:srgbClr val="000000"/>
              </a:solidFill>
              <a:highlight>
                <a:schemeClr val="lt1"/>
              </a:highlight>
            </a:endParaRPr>
          </a:p>
          <a:p>
            <a:pPr marL="0" lvl="0" indent="0" algn="l" rtl="0">
              <a:lnSpc>
                <a:spcPct val="100000"/>
              </a:lnSpc>
              <a:spcBef>
                <a:spcPts val="1600"/>
              </a:spcBef>
              <a:spcAft>
                <a:spcPts val="0"/>
              </a:spcAft>
              <a:buNone/>
            </a:pPr>
            <a:endParaRPr sz="2100" dirty="0">
              <a:solidFill>
                <a:schemeClr val="dk1"/>
              </a:solidFill>
              <a:highlight>
                <a:schemeClr val="lt1"/>
              </a:highlight>
            </a:endParaRPr>
          </a:p>
          <a:p>
            <a:pPr marL="0" lvl="0" indent="0" algn="l" rtl="0">
              <a:lnSpc>
                <a:spcPct val="100000"/>
              </a:lnSpc>
              <a:spcBef>
                <a:spcPts val="1600"/>
              </a:spcBef>
              <a:spcAft>
                <a:spcPts val="1600"/>
              </a:spcAft>
              <a:buNone/>
            </a:pPr>
            <a:endParaRPr sz="2200" dirty="0">
              <a:solidFill>
                <a:srgbClr val="000000"/>
              </a:solidFill>
              <a:highlight>
                <a:srgbClr val="FFFFFF"/>
              </a:highlight>
            </a:endParaRPr>
          </a:p>
        </p:txBody>
      </p:sp>
      <p:pic>
        <p:nvPicPr>
          <p:cNvPr id="254" name="Google Shape;254;p40"/>
          <p:cNvPicPr preferRelativeResize="0"/>
          <p:nvPr/>
        </p:nvPicPr>
        <p:blipFill>
          <a:blip r:embed="rId3">
            <a:alphaModFix/>
          </a:blip>
          <a:stretch>
            <a:fillRect/>
          </a:stretch>
        </p:blipFill>
        <p:spPr>
          <a:xfrm>
            <a:off x="6192000" y="542287"/>
            <a:ext cx="2701350" cy="1814975"/>
          </a:xfrm>
          <a:prstGeom prst="rect">
            <a:avLst/>
          </a:prstGeom>
          <a:noFill/>
          <a:ln>
            <a:noFill/>
          </a:ln>
        </p:spPr>
      </p:pic>
      <p:pic>
        <p:nvPicPr>
          <p:cNvPr id="5" name="Google Shape;267;p42"/>
          <p:cNvPicPr preferRelativeResize="0"/>
          <p:nvPr/>
        </p:nvPicPr>
        <p:blipFill>
          <a:blip r:embed="rId4">
            <a:alphaModFix/>
          </a:blip>
          <a:stretch>
            <a:fillRect/>
          </a:stretch>
        </p:blipFill>
        <p:spPr>
          <a:xfrm>
            <a:off x="6493313" y="2722875"/>
            <a:ext cx="2041625" cy="2228300"/>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303906"/>
            <a:ext cx="8520600" cy="572700"/>
          </a:xfrm>
        </p:spPr>
        <p:txBody>
          <a:bodyPr/>
          <a:lstStyle/>
          <a:p>
            <a:pPr algn="ctr"/>
            <a:r>
              <a:rPr lang="en-US" b="1" dirty="0" smtClean="0">
                <a:solidFill>
                  <a:srgbClr val="FF0000"/>
                </a:solidFill>
              </a:rPr>
              <a:t>Tips on Political Disclosure</a:t>
            </a:r>
            <a:endParaRPr lang="en-US" b="1" dirty="0">
              <a:solidFill>
                <a:srgbClr val="FF0000"/>
              </a:solidFill>
            </a:endParaRPr>
          </a:p>
        </p:txBody>
      </p:sp>
      <p:sp>
        <p:nvSpPr>
          <p:cNvPr id="3" name="Text Placeholder 2"/>
          <p:cNvSpPr>
            <a:spLocks noGrp="1"/>
          </p:cNvSpPr>
          <p:nvPr>
            <p:ph type="body" idx="1"/>
          </p:nvPr>
        </p:nvSpPr>
        <p:spPr>
          <a:xfrm>
            <a:off x="311700" y="1152475"/>
            <a:ext cx="5695115" cy="3416400"/>
          </a:xfrm>
        </p:spPr>
        <p:txBody>
          <a:bodyPr/>
          <a:lstStyle/>
          <a:p>
            <a:pPr marL="114300" indent="0">
              <a:buNone/>
            </a:pPr>
            <a:r>
              <a:rPr lang="en-US" u="sng" dirty="0" smtClean="0">
                <a:solidFill>
                  <a:schemeClr val="tx1"/>
                </a:solidFill>
              </a:rPr>
              <a:t>The research</a:t>
            </a:r>
            <a:r>
              <a:rPr lang="en-US" dirty="0" smtClean="0">
                <a:solidFill>
                  <a:schemeClr val="tx1"/>
                </a:solidFill>
              </a:rPr>
              <a:t>: Use Your Professional Judgment. </a:t>
            </a:r>
          </a:p>
          <a:p>
            <a:pPr marL="114300" indent="0">
              <a:buNone/>
            </a:pPr>
            <a:endParaRPr lang="en-US" dirty="0" smtClean="0"/>
          </a:p>
          <a:p>
            <a:pPr marL="114300" indent="0">
              <a:buNone/>
            </a:pPr>
            <a:r>
              <a:rPr lang="en-US" u="sng" dirty="0" smtClean="0">
                <a:solidFill>
                  <a:schemeClr val="tx1"/>
                </a:solidFill>
              </a:rPr>
              <a:t>Have a </a:t>
            </a:r>
            <a:r>
              <a:rPr lang="en-US" u="sng" dirty="0" smtClean="0">
                <a:solidFill>
                  <a:srgbClr val="FF0000"/>
                </a:solidFill>
              </a:rPr>
              <a:t>heart to heart </a:t>
            </a:r>
            <a:r>
              <a:rPr lang="en-US" u="sng" dirty="0" smtClean="0">
                <a:solidFill>
                  <a:schemeClr val="tx1"/>
                </a:solidFill>
              </a:rPr>
              <a:t>with yourself</a:t>
            </a:r>
            <a:r>
              <a:rPr lang="en-US" dirty="0" smtClean="0">
                <a:solidFill>
                  <a:schemeClr val="tx1"/>
                </a:solidFill>
              </a:rPr>
              <a:t>:</a:t>
            </a:r>
          </a:p>
          <a:p>
            <a:r>
              <a:rPr lang="en-US" dirty="0" smtClean="0">
                <a:solidFill>
                  <a:schemeClr val="tx1"/>
                </a:solidFill>
              </a:rPr>
              <a:t>What are my non-</a:t>
            </a:r>
            <a:r>
              <a:rPr lang="en-US" dirty="0" err="1" smtClean="0">
                <a:solidFill>
                  <a:schemeClr val="tx1"/>
                </a:solidFill>
              </a:rPr>
              <a:t>negotiables</a:t>
            </a:r>
            <a:r>
              <a:rPr lang="en-US" dirty="0" smtClean="0">
                <a:solidFill>
                  <a:schemeClr val="tx1"/>
                </a:solidFill>
              </a:rPr>
              <a:t>?</a:t>
            </a:r>
          </a:p>
          <a:p>
            <a:r>
              <a:rPr lang="en-US" dirty="0" smtClean="0">
                <a:solidFill>
                  <a:schemeClr val="tx1"/>
                </a:solidFill>
              </a:rPr>
              <a:t>When do I </a:t>
            </a:r>
            <a:r>
              <a:rPr lang="en-US" i="1" dirty="0" smtClean="0">
                <a:solidFill>
                  <a:schemeClr val="tx1"/>
                </a:solidFill>
              </a:rPr>
              <a:t>need</a:t>
            </a:r>
            <a:r>
              <a:rPr lang="en-US" dirty="0" smtClean="0">
                <a:solidFill>
                  <a:schemeClr val="tx1"/>
                </a:solidFill>
              </a:rPr>
              <a:t> to disclose my political beliefs? (Example: 1:1 with traumatized student) </a:t>
            </a:r>
          </a:p>
          <a:p>
            <a:r>
              <a:rPr lang="en-US" dirty="0" smtClean="0">
                <a:solidFill>
                  <a:schemeClr val="tx1"/>
                </a:solidFill>
              </a:rPr>
              <a:t>Am I willing to give up some academic freedom to take a stand on an issue</a:t>
            </a:r>
            <a:r>
              <a:rPr lang="en-US" dirty="0" smtClean="0">
                <a:solidFill>
                  <a:schemeClr val="tx1"/>
                </a:solidFill>
              </a:rPr>
              <a:t>?</a:t>
            </a:r>
            <a:endParaRPr lang="en-US" dirty="0" smtClean="0">
              <a:solidFill>
                <a:schemeClr val="tx1"/>
              </a:solidFill>
            </a:endParaRPr>
          </a:p>
        </p:txBody>
      </p:sp>
      <p:pic>
        <p:nvPicPr>
          <p:cNvPr id="4" name="Picture 3" descr="Screen Shot 2019-04-02 at 8.52.1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72157" y="422225"/>
            <a:ext cx="1486185" cy="1206003"/>
          </a:xfrm>
          <a:prstGeom prst="rect">
            <a:avLst/>
          </a:prstGeom>
        </p:spPr>
      </p:pic>
      <p:pic>
        <p:nvPicPr>
          <p:cNvPr id="6" name="Picture 5" descr="Screen Shot 2019-04-02 at 8.58.5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8874" y="2901783"/>
            <a:ext cx="2333625" cy="1813092"/>
          </a:xfrm>
          <a:prstGeom prst="rect">
            <a:avLst/>
          </a:prstGeom>
        </p:spPr>
      </p:pic>
    </p:spTree>
    <p:extLst>
      <p:ext uri="{BB962C8B-B14F-4D97-AF65-F5344CB8AC3E}">
        <p14:creationId xmlns:p14="http://schemas.microsoft.com/office/powerpoint/2010/main" val="36562912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94"/>
        <p:cNvGrpSpPr/>
        <p:nvPr/>
      </p:nvGrpSpPr>
      <p:grpSpPr>
        <a:xfrm>
          <a:off x="0" y="0"/>
          <a:ext cx="0" cy="0"/>
          <a:chOff x="0" y="0"/>
          <a:chExt cx="0" cy="0"/>
        </a:xfrm>
      </p:grpSpPr>
      <p:sp>
        <p:nvSpPr>
          <p:cNvPr id="395" name="Google Shape;395;p58"/>
          <p:cNvSpPr txBox="1">
            <a:spLocks noGrp="1"/>
          </p:cNvSpPr>
          <p:nvPr>
            <p:ph type="title"/>
          </p:nvPr>
        </p:nvSpPr>
        <p:spPr>
          <a:xfrm>
            <a:off x="311700" y="327425"/>
            <a:ext cx="8520600" cy="572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1600"/>
              </a:spcAft>
              <a:buClr>
                <a:schemeClr val="dk1"/>
              </a:buClr>
              <a:buSzPts val="1100"/>
              <a:buFont typeface="Arial"/>
              <a:buNone/>
            </a:pPr>
            <a:r>
              <a:rPr lang="en-US" sz="2600" b="1" dirty="0" smtClean="0">
                <a:solidFill>
                  <a:srgbClr val="FF0000"/>
                </a:solidFill>
                <a:highlight>
                  <a:srgbClr val="FFFFFF"/>
                </a:highlight>
              </a:rPr>
              <a:t>Handouts</a:t>
            </a:r>
            <a:endParaRPr sz="2600" dirty="0">
              <a:solidFill>
                <a:srgbClr val="FF0000"/>
              </a:solidFill>
            </a:endParaRPr>
          </a:p>
        </p:txBody>
      </p:sp>
      <p:sp>
        <p:nvSpPr>
          <p:cNvPr id="396" name="Google Shape;396;p58"/>
          <p:cNvSpPr txBox="1"/>
          <p:nvPr/>
        </p:nvSpPr>
        <p:spPr>
          <a:xfrm>
            <a:off x="444375" y="900125"/>
            <a:ext cx="8100900" cy="383912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500" dirty="0" smtClean="0"/>
              <a:t>*Publication in </a:t>
            </a:r>
            <a:r>
              <a:rPr lang="en-US" sz="1500" i="1" dirty="0" smtClean="0"/>
              <a:t>Social Education</a:t>
            </a:r>
            <a:r>
              <a:rPr lang="en-US" sz="1500" dirty="0" smtClean="0"/>
              <a:t>: “A Pathway to Racial Literacy: Using the LETS ACT Framework to Explore Controversial Issues”</a:t>
            </a:r>
          </a:p>
          <a:p>
            <a:pPr marL="0" lvl="0" indent="0" algn="l" rtl="0">
              <a:spcBef>
                <a:spcPts val="0"/>
              </a:spcBef>
              <a:spcAft>
                <a:spcPts val="0"/>
              </a:spcAft>
              <a:buNone/>
            </a:pPr>
            <a:endParaRPr lang="en-US" sz="1500" dirty="0" smtClean="0"/>
          </a:p>
          <a:p>
            <a:pPr marL="0" lvl="0" indent="0" algn="l" rtl="0">
              <a:spcBef>
                <a:spcPts val="0"/>
              </a:spcBef>
              <a:spcAft>
                <a:spcPts val="0"/>
              </a:spcAft>
              <a:buNone/>
            </a:pPr>
            <a:r>
              <a:rPr lang="en" sz="1500" dirty="0" smtClean="0"/>
              <a:t>*</a:t>
            </a:r>
            <a:r>
              <a:rPr lang="en" sz="1500" dirty="0"/>
              <a:t>Racial </a:t>
            </a:r>
            <a:r>
              <a:rPr lang="en-US" sz="1500" dirty="0" smtClean="0"/>
              <a:t>A</a:t>
            </a:r>
            <a:r>
              <a:rPr lang="en" sz="1500" dirty="0" smtClean="0"/>
              <a:t>utobiography </a:t>
            </a:r>
            <a:r>
              <a:rPr lang="en-US" sz="1500" dirty="0" smtClean="0"/>
              <a:t>Guidelines</a:t>
            </a:r>
            <a:endParaRPr sz="1500" dirty="0"/>
          </a:p>
          <a:p>
            <a:pPr marL="0" lvl="0" indent="0" algn="l" rtl="0">
              <a:spcBef>
                <a:spcPts val="0"/>
              </a:spcBef>
              <a:spcAft>
                <a:spcPts val="0"/>
              </a:spcAft>
              <a:buNone/>
            </a:pPr>
            <a:endParaRPr sz="1500" dirty="0"/>
          </a:p>
          <a:p>
            <a:pPr>
              <a:buClr>
                <a:schemeClr val="dk1"/>
              </a:buClr>
              <a:buSzPts val="1100"/>
            </a:pPr>
            <a:r>
              <a:rPr lang="en-US" sz="1500" dirty="0" smtClean="0"/>
              <a:t>*Standards</a:t>
            </a:r>
          </a:p>
          <a:p>
            <a:pPr>
              <a:buClr>
                <a:schemeClr val="dk1"/>
              </a:buClr>
              <a:buSzPts val="1100"/>
            </a:pPr>
            <a:endParaRPr lang="en-US" sz="1500" dirty="0" smtClean="0"/>
          </a:p>
          <a:p>
            <a:pPr marL="0" lvl="0" indent="0" algn="l" rtl="0">
              <a:spcBef>
                <a:spcPts val="0"/>
              </a:spcBef>
              <a:spcAft>
                <a:spcPts val="0"/>
              </a:spcAft>
              <a:buClr>
                <a:schemeClr val="dk1"/>
              </a:buClr>
              <a:buSzPts val="1100"/>
              <a:buFont typeface="Arial"/>
              <a:buNone/>
            </a:pPr>
            <a:r>
              <a:rPr lang="en" sz="1500" dirty="0" smtClean="0"/>
              <a:t>*</a:t>
            </a:r>
            <a:r>
              <a:rPr lang="en-US" sz="1500" dirty="0" smtClean="0"/>
              <a:t>Children’s Literature</a:t>
            </a:r>
            <a:endParaRPr sz="1500" dirty="0"/>
          </a:p>
          <a:p>
            <a:pPr marL="0" lvl="0" indent="0" algn="l" rtl="0">
              <a:spcBef>
                <a:spcPts val="0"/>
              </a:spcBef>
              <a:spcAft>
                <a:spcPts val="0"/>
              </a:spcAft>
              <a:buNone/>
            </a:pPr>
            <a:endParaRPr sz="1500" dirty="0"/>
          </a:p>
          <a:p>
            <a:pPr marL="0" lvl="0" indent="0" algn="l" rtl="0">
              <a:spcBef>
                <a:spcPts val="0"/>
              </a:spcBef>
              <a:spcAft>
                <a:spcPts val="0"/>
              </a:spcAft>
              <a:buNone/>
            </a:pPr>
            <a:r>
              <a:rPr lang="en" sz="1500" dirty="0" smtClean="0"/>
              <a:t>*Online </a:t>
            </a:r>
            <a:r>
              <a:rPr lang="en-US" sz="1500" dirty="0"/>
              <a:t>R</a:t>
            </a:r>
            <a:r>
              <a:rPr lang="en" sz="1500" dirty="0" smtClean="0"/>
              <a:t>esources</a:t>
            </a:r>
            <a:endParaRPr lang="en-US" sz="1500" dirty="0" smtClean="0"/>
          </a:p>
          <a:p>
            <a:pPr marL="0" lvl="0" indent="0" algn="l" rtl="0">
              <a:spcBef>
                <a:spcPts val="0"/>
              </a:spcBef>
              <a:spcAft>
                <a:spcPts val="0"/>
              </a:spcAft>
              <a:buNone/>
            </a:pPr>
            <a:endParaRPr sz="1500" dirty="0"/>
          </a:p>
          <a:p>
            <a:pPr marL="0" lvl="0" indent="0" algn="l" rtl="0">
              <a:spcBef>
                <a:spcPts val="0"/>
              </a:spcBef>
              <a:spcAft>
                <a:spcPts val="0"/>
              </a:spcAft>
              <a:buNone/>
            </a:pPr>
            <a:r>
              <a:rPr lang="en" sz="1500" dirty="0"/>
              <a:t>*Dos &amp; Don’ts of Role </a:t>
            </a:r>
            <a:r>
              <a:rPr lang="en" sz="1500" dirty="0" smtClean="0"/>
              <a:t>Play</a:t>
            </a:r>
            <a:endParaRPr lang="en-US" sz="1500" dirty="0" smtClean="0"/>
          </a:p>
          <a:p>
            <a:pPr marL="0" lvl="0" indent="0" algn="l" rtl="0">
              <a:spcBef>
                <a:spcPts val="0"/>
              </a:spcBef>
              <a:spcAft>
                <a:spcPts val="0"/>
              </a:spcAft>
              <a:buNone/>
            </a:pPr>
            <a:endParaRPr lang="en-US" sz="1500" dirty="0"/>
          </a:p>
          <a:p>
            <a:pPr marL="0" lvl="0" indent="0" algn="l" rtl="0">
              <a:spcBef>
                <a:spcPts val="0"/>
              </a:spcBef>
              <a:spcAft>
                <a:spcPts val="0"/>
              </a:spcAft>
              <a:buNone/>
            </a:pPr>
            <a:r>
              <a:rPr lang="en-US" sz="1500" dirty="0" smtClean="0"/>
              <a:t>* “They’re Not Too Young to Talk about Race” Research</a:t>
            </a:r>
            <a:endParaRPr sz="1500" dirty="0"/>
          </a:p>
          <a:p>
            <a:pPr marL="0" lvl="0" indent="0" algn="l" rtl="0">
              <a:spcBef>
                <a:spcPts val="0"/>
              </a:spcBef>
              <a:spcAft>
                <a:spcPts val="0"/>
              </a:spcAft>
              <a:buClr>
                <a:schemeClr val="dk1"/>
              </a:buClr>
              <a:buSzPts val="1100"/>
              <a:buFont typeface="Arial"/>
              <a:buNone/>
            </a:pPr>
            <a:endParaRPr sz="1500" dirty="0">
              <a:solidFill>
                <a:srgbClr val="1155CC"/>
              </a:solidFill>
              <a:hlinkClick r:id="rId3"/>
            </a:endParaRPr>
          </a:p>
          <a:p>
            <a:pPr marL="0" lvl="0" indent="0" algn="l" rtl="0">
              <a:spcBef>
                <a:spcPts val="0"/>
              </a:spcBef>
              <a:spcAft>
                <a:spcPts val="0"/>
              </a:spcAft>
              <a:buClr>
                <a:schemeClr val="dk1"/>
              </a:buClr>
              <a:buSzPts val="1100"/>
              <a:buFont typeface="Arial"/>
              <a:buNone/>
            </a:pPr>
            <a:endParaRPr sz="1500" u="sng" dirty="0">
              <a:solidFill>
                <a:srgbClr val="1155CC"/>
              </a:solidFill>
              <a:hlinkClick r:id="rId4"/>
            </a:endParaRPr>
          </a:p>
          <a:p>
            <a:pPr marL="0" lvl="0" indent="0" algn="l" rtl="0">
              <a:spcBef>
                <a:spcPts val="0"/>
              </a:spcBef>
              <a:spcAft>
                <a:spcPts val="0"/>
              </a:spcAft>
              <a:buNone/>
            </a:pPr>
            <a:endParaRPr sz="1500" dirty="0"/>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25"/>
        <p:cNvGrpSpPr/>
        <p:nvPr/>
      </p:nvGrpSpPr>
      <p:grpSpPr>
        <a:xfrm>
          <a:off x="0" y="0"/>
          <a:ext cx="0" cy="0"/>
          <a:chOff x="0" y="0"/>
          <a:chExt cx="0" cy="0"/>
        </a:xfrm>
      </p:grpSpPr>
      <p:sp>
        <p:nvSpPr>
          <p:cNvPr id="226" name="Google Shape;226;p36"/>
          <p:cNvSpPr txBox="1">
            <a:spLocks noGrp="1"/>
          </p:cNvSpPr>
          <p:nvPr>
            <p:ph type="title"/>
          </p:nvPr>
        </p:nvSpPr>
        <p:spPr>
          <a:xfrm>
            <a:off x="402150" y="3658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1800" b="1" dirty="0" smtClean="0">
                <a:solidFill>
                  <a:srgbClr val="FF0000"/>
                </a:solidFill>
              </a:rPr>
              <a:t>Amazing Resources </a:t>
            </a:r>
            <a:r>
              <a:rPr lang="mr-IN" sz="1800" b="1" dirty="0" smtClean="0">
                <a:solidFill>
                  <a:srgbClr val="FF0000"/>
                </a:solidFill>
              </a:rPr>
              <a:t>–</a:t>
            </a:r>
            <a:r>
              <a:rPr lang="en-US" sz="1800" b="1" dirty="0" smtClean="0">
                <a:solidFill>
                  <a:srgbClr val="FF0000"/>
                </a:solidFill>
              </a:rPr>
              <a:t> Sign in &amp; I will email you this list &amp; handouts!</a:t>
            </a:r>
            <a:endParaRPr sz="1800" b="1" dirty="0">
              <a:solidFill>
                <a:srgbClr val="FF0000"/>
              </a:solidFill>
            </a:endParaRPr>
          </a:p>
        </p:txBody>
      </p:sp>
      <p:sp>
        <p:nvSpPr>
          <p:cNvPr id="227" name="Google Shape;227;p36"/>
          <p:cNvSpPr txBox="1">
            <a:spLocks noGrp="1"/>
          </p:cNvSpPr>
          <p:nvPr>
            <p:ph type="body" idx="1"/>
          </p:nvPr>
        </p:nvSpPr>
        <p:spPr>
          <a:xfrm>
            <a:off x="402150" y="719350"/>
            <a:ext cx="8520600" cy="38631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sz="1500" dirty="0">
              <a:solidFill>
                <a:schemeClr val="dk1"/>
              </a:solidFill>
            </a:endParaRPr>
          </a:p>
          <a:p>
            <a:pPr marL="457200" lvl="0" indent="-323850" algn="l" rtl="0">
              <a:lnSpc>
                <a:spcPct val="100000"/>
              </a:lnSpc>
              <a:spcBef>
                <a:spcPts val="0"/>
              </a:spcBef>
              <a:spcAft>
                <a:spcPts val="0"/>
              </a:spcAft>
              <a:buClr>
                <a:schemeClr val="dk1"/>
              </a:buClr>
              <a:buSzPts val="1500"/>
              <a:buChar char="●"/>
            </a:pPr>
            <a:r>
              <a:rPr lang="en" sz="1500" u="sng" dirty="0" smtClean="0">
                <a:solidFill>
                  <a:schemeClr val="hlink"/>
                </a:solidFill>
                <a:hlinkClick r:id="rId3"/>
              </a:rPr>
              <a:t>CRESST </a:t>
            </a:r>
            <a:r>
              <a:rPr lang="en" sz="1500" u="sng" dirty="0">
                <a:solidFill>
                  <a:schemeClr val="hlink"/>
                </a:solidFill>
                <a:hlinkClick r:id="rId3"/>
              </a:rPr>
              <a:t>Facebook Group</a:t>
            </a:r>
            <a:r>
              <a:rPr lang="en" sz="1500" dirty="0">
                <a:solidFill>
                  <a:schemeClr val="dk1"/>
                </a:solidFill>
              </a:rPr>
              <a:t> - Critical Resources for Elementary Social Studies Teachers</a:t>
            </a:r>
            <a:endParaRPr sz="1500" dirty="0">
              <a:solidFill>
                <a:schemeClr val="dk1"/>
              </a:solidFill>
            </a:endParaRPr>
          </a:p>
          <a:p>
            <a:pPr marL="457200" lvl="0" indent="-323850" algn="l" rtl="0">
              <a:lnSpc>
                <a:spcPct val="100000"/>
              </a:lnSpc>
              <a:spcBef>
                <a:spcPts val="0"/>
              </a:spcBef>
              <a:spcAft>
                <a:spcPts val="0"/>
              </a:spcAft>
              <a:buClr>
                <a:schemeClr val="dk1"/>
              </a:buClr>
              <a:buSzPts val="1500"/>
              <a:buChar char="●"/>
            </a:pPr>
            <a:r>
              <a:rPr lang="en" sz="1500" u="sng" dirty="0" smtClean="0">
                <a:solidFill>
                  <a:schemeClr val="hlink"/>
                </a:solidFill>
                <a:hlinkClick r:id="rId4"/>
              </a:rPr>
              <a:t>#</a:t>
            </a:r>
            <a:r>
              <a:rPr lang="en" sz="1500" u="sng" dirty="0">
                <a:solidFill>
                  <a:schemeClr val="hlink"/>
                </a:solidFill>
                <a:hlinkClick r:id="rId4"/>
              </a:rPr>
              <a:t>SSCHAT</a:t>
            </a:r>
            <a:r>
              <a:rPr lang="en" sz="1500" dirty="0">
                <a:solidFill>
                  <a:schemeClr val="dk1"/>
                </a:solidFill>
              </a:rPr>
              <a:t> - Twitter Group</a:t>
            </a:r>
            <a:endParaRPr sz="1500" dirty="0">
              <a:solidFill>
                <a:schemeClr val="dk1"/>
              </a:solidFill>
            </a:endParaRPr>
          </a:p>
          <a:p>
            <a:pPr marL="457200" lvl="0" indent="-323850" algn="l" rtl="0">
              <a:lnSpc>
                <a:spcPct val="100000"/>
              </a:lnSpc>
              <a:spcBef>
                <a:spcPts val="0"/>
              </a:spcBef>
              <a:spcAft>
                <a:spcPts val="0"/>
              </a:spcAft>
              <a:buClr>
                <a:schemeClr val="dk1"/>
              </a:buClr>
              <a:buSzPts val="1500"/>
              <a:buChar char="●"/>
            </a:pPr>
            <a:r>
              <a:rPr lang="en" sz="1500" u="sng" dirty="0">
                <a:solidFill>
                  <a:schemeClr val="hlink"/>
                </a:solidFill>
                <a:hlinkClick r:id="rId5"/>
              </a:rPr>
              <a:t>Visions in Education</a:t>
            </a:r>
            <a:r>
              <a:rPr lang="en" sz="1500" dirty="0">
                <a:solidFill>
                  <a:schemeClr val="dk1"/>
                </a:solidFill>
              </a:rPr>
              <a:t> - Social Studies Podcast</a:t>
            </a:r>
            <a:endParaRPr sz="1500" dirty="0">
              <a:solidFill>
                <a:schemeClr val="dk1"/>
              </a:solidFill>
            </a:endParaRPr>
          </a:p>
          <a:p>
            <a:pPr marL="457200" lvl="0" indent="-323850" algn="l" rtl="0">
              <a:lnSpc>
                <a:spcPct val="100000"/>
              </a:lnSpc>
              <a:spcBef>
                <a:spcPts val="0"/>
              </a:spcBef>
              <a:spcAft>
                <a:spcPts val="0"/>
              </a:spcAft>
              <a:buClr>
                <a:schemeClr val="dk1"/>
              </a:buClr>
              <a:buSzPts val="1500"/>
              <a:buChar char="●"/>
            </a:pPr>
            <a:r>
              <a:rPr lang="en" sz="1500" u="sng" dirty="0">
                <a:solidFill>
                  <a:schemeClr val="hlink"/>
                </a:solidFill>
                <a:hlinkClick r:id="rId6"/>
              </a:rPr>
              <a:t>Teaching Tolerance</a:t>
            </a:r>
            <a:r>
              <a:rPr lang="en" sz="1500" dirty="0">
                <a:solidFill>
                  <a:schemeClr val="dk1"/>
                </a:solidFill>
              </a:rPr>
              <a:t> </a:t>
            </a:r>
            <a:endParaRPr sz="1500" dirty="0">
              <a:solidFill>
                <a:schemeClr val="dk1"/>
              </a:solidFill>
            </a:endParaRPr>
          </a:p>
          <a:p>
            <a:pPr marL="457200" lvl="0" indent="-323850" algn="l" rtl="0">
              <a:lnSpc>
                <a:spcPct val="100000"/>
              </a:lnSpc>
              <a:spcBef>
                <a:spcPts val="0"/>
              </a:spcBef>
              <a:spcAft>
                <a:spcPts val="0"/>
              </a:spcAft>
              <a:buClr>
                <a:schemeClr val="dk1"/>
              </a:buClr>
              <a:buSzPts val="1500"/>
              <a:buChar char="●"/>
            </a:pPr>
            <a:r>
              <a:rPr lang="en" sz="1500" u="sng" dirty="0">
                <a:solidFill>
                  <a:schemeClr val="hlink"/>
                </a:solidFill>
                <a:hlinkClick r:id="rId7"/>
              </a:rPr>
              <a:t>Facing History and Ourselves</a:t>
            </a:r>
            <a:endParaRPr dirty="0"/>
          </a:p>
          <a:p>
            <a:pPr marL="457200" lvl="0" indent="-323850" algn="l" rtl="0">
              <a:lnSpc>
                <a:spcPct val="100000"/>
              </a:lnSpc>
              <a:spcBef>
                <a:spcPts val="0"/>
              </a:spcBef>
              <a:spcAft>
                <a:spcPts val="0"/>
              </a:spcAft>
              <a:buClr>
                <a:schemeClr val="dk1"/>
              </a:buClr>
              <a:buSzPts val="1500"/>
              <a:buChar char="●"/>
            </a:pPr>
            <a:r>
              <a:rPr lang="en" sz="1500" u="sng" dirty="0">
                <a:solidFill>
                  <a:schemeClr val="hlink"/>
                </a:solidFill>
                <a:hlinkClick r:id="rId8"/>
              </a:rPr>
              <a:t>Constitutional Rights Foundation Chicago</a:t>
            </a:r>
            <a:endParaRPr sz="1500" dirty="0">
              <a:solidFill>
                <a:schemeClr val="dk1"/>
              </a:solidFill>
            </a:endParaRPr>
          </a:p>
          <a:p>
            <a:pPr marL="457200" lvl="0" indent="-323850" algn="l" rtl="0">
              <a:lnSpc>
                <a:spcPct val="100000"/>
              </a:lnSpc>
              <a:spcBef>
                <a:spcPts val="0"/>
              </a:spcBef>
              <a:spcAft>
                <a:spcPts val="0"/>
              </a:spcAft>
              <a:buClr>
                <a:schemeClr val="dk1"/>
              </a:buClr>
              <a:buSzPts val="1500"/>
              <a:buChar char="●"/>
            </a:pPr>
            <a:r>
              <a:rPr lang="en" sz="1500" u="sng" dirty="0">
                <a:solidFill>
                  <a:schemeClr val="hlink"/>
                </a:solidFill>
                <a:hlinkClick r:id="rId9"/>
              </a:rPr>
              <a:t>Choices Project: History and Current Issues for the Classroom</a:t>
            </a:r>
            <a:endParaRPr dirty="0"/>
          </a:p>
          <a:p>
            <a:pPr marL="457200" lvl="0" indent="-323850" algn="l" rtl="0">
              <a:lnSpc>
                <a:spcPct val="100000"/>
              </a:lnSpc>
              <a:spcBef>
                <a:spcPts val="0"/>
              </a:spcBef>
              <a:spcAft>
                <a:spcPts val="0"/>
              </a:spcAft>
              <a:buClr>
                <a:schemeClr val="dk1"/>
              </a:buClr>
              <a:buSzPts val="1500"/>
              <a:buChar char="●"/>
            </a:pPr>
            <a:r>
              <a:rPr lang="en" sz="1500" u="sng" dirty="0">
                <a:solidFill>
                  <a:schemeClr val="hlink"/>
                </a:solidFill>
                <a:hlinkClick r:id="rId10"/>
              </a:rPr>
              <a:t>Rethinking Schools</a:t>
            </a:r>
            <a:endParaRPr sz="1500" dirty="0">
              <a:solidFill>
                <a:schemeClr val="dk1"/>
              </a:solidFill>
            </a:endParaRPr>
          </a:p>
          <a:p>
            <a:pPr marL="457200" lvl="0" indent="-323850" algn="l" rtl="0">
              <a:lnSpc>
                <a:spcPct val="100000"/>
              </a:lnSpc>
              <a:spcBef>
                <a:spcPts val="0"/>
              </a:spcBef>
              <a:spcAft>
                <a:spcPts val="0"/>
              </a:spcAft>
              <a:buClr>
                <a:schemeClr val="dk1"/>
              </a:buClr>
              <a:buSzPts val="1500"/>
              <a:buChar char="●"/>
            </a:pPr>
            <a:r>
              <a:rPr lang="en" sz="1500" u="sng" dirty="0">
                <a:solidFill>
                  <a:schemeClr val="hlink"/>
                </a:solidFill>
                <a:hlinkClick r:id="rId11"/>
              </a:rPr>
              <a:t>The Howard Zinn Project</a:t>
            </a:r>
            <a:endParaRPr sz="1500" dirty="0">
              <a:solidFill>
                <a:schemeClr val="dk1"/>
              </a:solidFill>
            </a:endParaRPr>
          </a:p>
          <a:p>
            <a:pPr marL="457200" lvl="0" indent="-323850" algn="l" rtl="0">
              <a:lnSpc>
                <a:spcPct val="100000"/>
              </a:lnSpc>
              <a:spcBef>
                <a:spcPts val="0"/>
              </a:spcBef>
              <a:spcAft>
                <a:spcPts val="0"/>
              </a:spcAft>
              <a:buClr>
                <a:schemeClr val="dk1"/>
              </a:buClr>
              <a:buSzPts val="1500"/>
              <a:buChar char="●"/>
            </a:pPr>
            <a:r>
              <a:rPr lang="en" sz="1500" u="sng" dirty="0">
                <a:solidFill>
                  <a:schemeClr val="hlink"/>
                </a:solidFill>
                <a:hlinkClick r:id="rId12"/>
              </a:rPr>
              <a:t>NewsELA</a:t>
            </a:r>
            <a:r>
              <a:rPr lang="en" sz="1500" dirty="0">
                <a:solidFill>
                  <a:schemeClr val="dk1"/>
                </a:solidFill>
              </a:rPr>
              <a:t> </a:t>
            </a:r>
            <a:endParaRPr sz="1500" dirty="0">
              <a:solidFill>
                <a:schemeClr val="dk1"/>
              </a:solidFill>
            </a:endParaRPr>
          </a:p>
          <a:p>
            <a:pPr marL="457200" lvl="0" indent="-323850" algn="l" rtl="0">
              <a:lnSpc>
                <a:spcPct val="100000"/>
              </a:lnSpc>
              <a:spcBef>
                <a:spcPts val="0"/>
              </a:spcBef>
              <a:spcAft>
                <a:spcPts val="0"/>
              </a:spcAft>
              <a:buClr>
                <a:schemeClr val="dk1"/>
              </a:buClr>
              <a:buSzPts val="1500"/>
              <a:buChar char="●"/>
            </a:pPr>
            <a:r>
              <a:rPr lang="en" sz="1500" i="1" u="sng" dirty="0">
                <a:solidFill>
                  <a:schemeClr val="hlink"/>
                </a:solidFill>
                <a:hlinkClick r:id="rId13"/>
              </a:rPr>
              <a:t>Social Studies and the Young Learner </a:t>
            </a:r>
            <a:r>
              <a:rPr lang="en" sz="1500" dirty="0">
                <a:solidFill>
                  <a:schemeClr val="dk1"/>
                </a:solidFill>
              </a:rPr>
              <a:t>Journal</a:t>
            </a:r>
            <a:endParaRPr sz="1500" dirty="0">
              <a:solidFill>
                <a:schemeClr val="dk1"/>
              </a:solidFill>
            </a:endParaRPr>
          </a:p>
          <a:p>
            <a:pPr marL="457200" lvl="0" indent="-323850" algn="l" rtl="0">
              <a:lnSpc>
                <a:spcPct val="100000"/>
              </a:lnSpc>
              <a:spcBef>
                <a:spcPts val="0"/>
              </a:spcBef>
              <a:spcAft>
                <a:spcPts val="0"/>
              </a:spcAft>
              <a:buClr>
                <a:schemeClr val="dk1"/>
              </a:buClr>
              <a:buSzPts val="1500"/>
              <a:buChar char="●"/>
            </a:pPr>
            <a:r>
              <a:rPr lang="en" sz="1500" u="sng" dirty="0">
                <a:solidFill>
                  <a:schemeClr val="hlink"/>
                </a:solidFill>
                <a:hlinkClick r:id="rId14"/>
              </a:rPr>
              <a:t>Teacher Social Justice Groups/Conferences</a:t>
            </a:r>
            <a:r>
              <a:rPr lang="en" sz="1500" dirty="0">
                <a:solidFill>
                  <a:schemeClr val="dk1"/>
                </a:solidFill>
              </a:rPr>
              <a:t> nationwide</a:t>
            </a:r>
            <a:endParaRPr sz="1500" dirty="0">
              <a:solidFill>
                <a:schemeClr val="dk1"/>
              </a:solidFill>
            </a:endParaRPr>
          </a:p>
          <a:p>
            <a:pPr indent="-323850">
              <a:lnSpc>
                <a:spcPct val="100000"/>
              </a:lnSpc>
              <a:buClr>
                <a:schemeClr val="dk1"/>
              </a:buClr>
              <a:buSzPts val="1500"/>
            </a:pPr>
            <a:r>
              <a:rPr lang="en-US" sz="1500" b="1" u="sng" dirty="0">
                <a:solidFill>
                  <a:schemeClr val="hlink"/>
                </a:solidFill>
                <a:hlinkClick r:id="rId15"/>
              </a:rPr>
              <a:t>Elementary Social Studies Education Summit!</a:t>
            </a:r>
            <a:r>
              <a:rPr lang="en-US" sz="1500" dirty="0">
                <a:solidFill>
                  <a:schemeClr val="dk1"/>
                </a:solidFill>
              </a:rPr>
              <a:t> - June 6-7, 2019!</a:t>
            </a:r>
          </a:p>
          <a:p>
            <a:pPr marL="457200" lvl="0" indent="-323850" algn="l" rtl="0">
              <a:lnSpc>
                <a:spcPct val="100000"/>
              </a:lnSpc>
              <a:spcBef>
                <a:spcPts val="0"/>
              </a:spcBef>
              <a:spcAft>
                <a:spcPts val="0"/>
              </a:spcAft>
              <a:buClr>
                <a:schemeClr val="dk1"/>
              </a:buClr>
              <a:buSzPts val="1500"/>
              <a:buChar char="●"/>
            </a:pPr>
            <a:r>
              <a:rPr lang="en" sz="1500" dirty="0" smtClean="0">
                <a:solidFill>
                  <a:schemeClr val="dk1"/>
                </a:solidFill>
              </a:rPr>
              <a:t>Amazon </a:t>
            </a:r>
            <a:r>
              <a:rPr lang="en" sz="1500" dirty="0">
                <a:solidFill>
                  <a:schemeClr val="dk1"/>
                </a:solidFill>
              </a:rPr>
              <a:t>Wish List for </a:t>
            </a:r>
            <a:r>
              <a:rPr lang="en" sz="1500" dirty="0" smtClean="0">
                <a:solidFill>
                  <a:schemeClr val="dk1"/>
                </a:solidFill>
              </a:rPr>
              <a:t>books</a:t>
            </a:r>
            <a:endParaRPr sz="1500" dirty="0">
              <a:solidFill>
                <a:schemeClr val="dk1"/>
              </a:solidFill>
            </a:endParaRPr>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9"/>
          <p:cNvSpPr txBox="1">
            <a:spLocks noGrp="1"/>
          </p:cNvSpPr>
          <p:nvPr>
            <p:ph type="title"/>
          </p:nvPr>
        </p:nvSpPr>
        <p:spPr>
          <a:xfrm>
            <a:off x="187350" y="1398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References</a:t>
            </a:r>
            <a:endParaRPr/>
          </a:p>
        </p:txBody>
      </p:sp>
      <p:sp>
        <p:nvSpPr>
          <p:cNvPr id="402" name="Google Shape;402;p59"/>
          <p:cNvSpPr txBox="1">
            <a:spLocks noGrp="1"/>
          </p:cNvSpPr>
          <p:nvPr>
            <p:ph type="body" idx="1"/>
          </p:nvPr>
        </p:nvSpPr>
        <p:spPr>
          <a:xfrm>
            <a:off x="124475" y="712500"/>
            <a:ext cx="8832300" cy="385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800" dirty="0">
                <a:solidFill>
                  <a:srgbClr val="000000"/>
                </a:solidFill>
                <a:highlight>
                  <a:srgbClr val="FFFFFF"/>
                </a:highlight>
              </a:rPr>
              <a:t>Aegis Trust. (2014, December 10). Peace education to enter Rwanda’s national curriculum. Retrieved March 7, 2018 from http://genocidearchieverwanda.org.rw/index.php/Welcome_to_Genocide_Archive_Rwanda</a:t>
            </a:r>
            <a:endParaRPr sz="800" dirty="0">
              <a:solidFill>
                <a:srgbClr val="000000"/>
              </a:solidFill>
              <a:highlight>
                <a:srgbClr val="FFFFFF"/>
              </a:highlight>
            </a:endParaRPr>
          </a:p>
          <a:p>
            <a:pPr marL="0" lvl="0" indent="0" algn="l" rtl="0">
              <a:spcBef>
                <a:spcPts val="1600"/>
              </a:spcBef>
              <a:spcAft>
                <a:spcPts val="0"/>
              </a:spcAft>
              <a:buNone/>
            </a:pPr>
            <a:r>
              <a:rPr lang="en" sz="800" dirty="0">
                <a:solidFill>
                  <a:srgbClr val="000000"/>
                </a:solidFill>
                <a:highlight>
                  <a:srgbClr val="FFFFFF"/>
                </a:highlight>
              </a:rPr>
              <a:t>Bell, D., &amp; Henning, M. B. (2007). DeKalb County, Illinois: A local history project for second graders. Social Studies and the Young Learner, 19(3), 7-11.</a:t>
            </a:r>
            <a:endParaRPr sz="800" dirty="0">
              <a:solidFill>
                <a:srgbClr val="000000"/>
              </a:solidFill>
              <a:highlight>
                <a:srgbClr val="FFFFFF"/>
              </a:highlight>
            </a:endParaRPr>
          </a:p>
          <a:p>
            <a:pPr marL="0" lvl="0" indent="0" algn="l" rtl="0">
              <a:spcBef>
                <a:spcPts val="1600"/>
              </a:spcBef>
              <a:spcAft>
                <a:spcPts val="0"/>
              </a:spcAft>
              <a:buNone/>
            </a:pPr>
            <a:r>
              <a:rPr lang="en" sz="800" dirty="0">
                <a:solidFill>
                  <a:srgbClr val="000000"/>
                </a:solidFill>
                <a:highlight>
                  <a:srgbClr val="FFFFFF"/>
                </a:highlight>
              </a:rPr>
              <a:t>Bronson, P. and Merryman, A. (2009). </a:t>
            </a:r>
            <a:r>
              <a:rPr lang="en" sz="800" i="1" dirty="0">
                <a:solidFill>
                  <a:srgbClr val="000000"/>
                </a:solidFill>
                <a:highlight>
                  <a:srgbClr val="FFFFFF"/>
                </a:highlight>
              </a:rPr>
              <a:t>Nurture shock: New thinking about children. </a:t>
            </a:r>
            <a:r>
              <a:rPr lang="en" sz="800" dirty="0">
                <a:solidFill>
                  <a:srgbClr val="000000"/>
                </a:solidFill>
                <a:highlight>
                  <a:srgbClr val="FFFFFF"/>
                </a:highlight>
              </a:rPr>
              <a:t>New York, NY: Hachette Book Group.</a:t>
            </a:r>
            <a:endParaRPr sz="800" dirty="0">
              <a:solidFill>
                <a:srgbClr val="000000"/>
              </a:solidFill>
              <a:highlight>
                <a:srgbClr val="FFFFFF"/>
              </a:highlight>
            </a:endParaRPr>
          </a:p>
          <a:p>
            <a:pPr marL="0" lvl="0" indent="0" algn="l" rtl="0">
              <a:spcBef>
                <a:spcPts val="1600"/>
              </a:spcBef>
              <a:spcAft>
                <a:spcPts val="0"/>
              </a:spcAft>
              <a:buNone/>
            </a:pPr>
            <a:r>
              <a:rPr lang="en" sz="800" dirty="0">
                <a:solidFill>
                  <a:schemeClr val="dk1"/>
                </a:solidFill>
                <a:highlight>
                  <a:srgbClr val="FFFFFF"/>
                </a:highlight>
              </a:rPr>
              <a:t>Christ, R. C. (2018) Not an aberration of history: Genocide education in elementary social studies. In S. B. Shear, C. M. Tschida, E. Bellows, L. Brown Buchanan, &amp; E. E. Saylor (Eds.) </a:t>
            </a:r>
            <a:r>
              <a:rPr lang="en" sz="800" i="1" dirty="0">
                <a:solidFill>
                  <a:schemeClr val="dk1"/>
                </a:solidFill>
                <a:highlight>
                  <a:srgbClr val="FFFFFF"/>
                </a:highlight>
              </a:rPr>
              <a:t>(Re)Imagining elementary social studies: A controversial issues reader</a:t>
            </a:r>
            <a:r>
              <a:rPr lang="en" sz="800" dirty="0">
                <a:solidFill>
                  <a:schemeClr val="dk1"/>
                </a:solidFill>
                <a:highlight>
                  <a:srgbClr val="FFFFFF"/>
                </a:highlight>
              </a:rPr>
              <a:t> (pp. 355-368). Charlotte, NC: Information Age Publishing, Inc.</a:t>
            </a:r>
            <a:endParaRPr sz="800" dirty="0">
              <a:solidFill>
                <a:schemeClr val="dk1"/>
              </a:solidFill>
              <a:highlight>
                <a:srgbClr val="FFFFFF"/>
              </a:highlight>
            </a:endParaRPr>
          </a:p>
          <a:p>
            <a:pPr marL="0" lvl="0" indent="0" algn="l" rtl="0">
              <a:spcBef>
                <a:spcPts val="1600"/>
              </a:spcBef>
              <a:spcAft>
                <a:spcPts val="0"/>
              </a:spcAft>
              <a:buNone/>
            </a:pPr>
            <a:r>
              <a:rPr lang="en" sz="800" dirty="0">
                <a:solidFill>
                  <a:schemeClr val="dk1"/>
                </a:solidFill>
                <a:highlight>
                  <a:srgbClr val="FFFFFF"/>
                </a:highlight>
              </a:rPr>
              <a:t>Crazy Horse, R. (2002). </a:t>
            </a:r>
            <a:r>
              <a:rPr lang="en" sz="800" i="1" dirty="0">
                <a:solidFill>
                  <a:schemeClr val="dk1"/>
                </a:solidFill>
                <a:highlight>
                  <a:srgbClr val="FFFFFF"/>
                </a:highlight>
              </a:rPr>
              <a:t>The North American genocide</a:t>
            </a:r>
            <a:r>
              <a:rPr lang="en" sz="800" dirty="0">
                <a:solidFill>
                  <a:schemeClr val="dk1"/>
                </a:solidFill>
                <a:highlight>
                  <a:srgbClr val="FFFFFF"/>
                </a:highlight>
              </a:rPr>
              <a:t>. Rancocas, NJ: Powhatan Press.</a:t>
            </a:r>
            <a:endParaRPr sz="800" dirty="0">
              <a:solidFill>
                <a:schemeClr val="dk1"/>
              </a:solidFill>
              <a:highlight>
                <a:srgbClr val="FFFFFF"/>
              </a:highlight>
            </a:endParaRPr>
          </a:p>
          <a:p>
            <a:pPr marL="0" lvl="0" indent="0" algn="l" rtl="0">
              <a:spcBef>
                <a:spcPts val="1600"/>
              </a:spcBef>
              <a:spcAft>
                <a:spcPts val="0"/>
              </a:spcAft>
              <a:buNone/>
            </a:pPr>
            <a:r>
              <a:rPr lang="en" sz="800" i="1" dirty="0">
                <a:solidFill>
                  <a:srgbClr val="000000"/>
                </a:solidFill>
                <a:highlight>
                  <a:srgbClr val="FFFFFF"/>
                </a:highlight>
              </a:rPr>
              <a:t>Di’Angelo, R. “I’m leaving!”: White fragility in racial dialogue</a:t>
            </a:r>
            <a:r>
              <a:rPr lang="en" sz="800" dirty="0">
                <a:solidFill>
                  <a:srgbClr val="000000"/>
                </a:solidFill>
                <a:highlight>
                  <a:srgbClr val="FFFFFF"/>
                </a:highlight>
              </a:rPr>
              <a:t>. (2006).  In B. McMahon &amp; D. Armstrong (Eds). </a:t>
            </a:r>
            <a:r>
              <a:rPr lang="en" sz="800" i="1" dirty="0">
                <a:solidFill>
                  <a:srgbClr val="000000"/>
                </a:solidFill>
                <a:highlight>
                  <a:srgbClr val="FFFFFF"/>
                </a:highlight>
              </a:rPr>
              <a:t>Inclusion in Urban Educational Environments: Addressing Issues of Diversity, Equity, and Social Justice</a:t>
            </a:r>
            <a:r>
              <a:rPr lang="en" sz="800" dirty="0">
                <a:solidFill>
                  <a:srgbClr val="000000"/>
                </a:solidFill>
                <a:highlight>
                  <a:srgbClr val="FFFFFF"/>
                </a:highlight>
              </a:rPr>
              <a:t> (213-240). Centre for Leadership and Diversity. Ontario Institute for Studies in Education of the University of Toronto.</a:t>
            </a:r>
            <a:endParaRPr sz="800" dirty="0">
              <a:solidFill>
                <a:srgbClr val="000000"/>
              </a:solidFill>
              <a:highlight>
                <a:srgbClr val="FFFFFF"/>
              </a:highlight>
            </a:endParaRPr>
          </a:p>
          <a:p>
            <a:pPr marL="0" lvl="0" indent="0" algn="l" rtl="0">
              <a:spcBef>
                <a:spcPts val="1600"/>
              </a:spcBef>
              <a:spcAft>
                <a:spcPts val="0"/>
              </a:spcAft>
              <a:buNone/>
            </a:pPr>
            <a:r>
              <a:rPr lang="en" sz="800" dirty="0">
                <a:solidFill>
                  <a:srgbClr val="000000"/>
                </a:solidFill>
                <a:highlight>
                  <a:srgbClr val="FFFFFF"/>
                </a:highlight>
              </a:rPr>
              <a:t>Gangi, J.M. (2014). </a:t>
            </a:r>
            <a:r>
              <a:rPr lang="en" sz="800" i="1" dirty="0">
                <a:solidFill>
                  <a:srgbClr val="000000"/>
                </a:solidFill>
                <a:highlight>
                  <a:srgbClr val="FFFFFF"/>
                </a:highlight>
              </a:rPr>
              <a:t>Genocide in contemporary children’s and young adult literature: Cambodia to Darfur.</a:t>
            </a:r>
            <a:r>
              <a:rPr lang="en" sz="800" dirty="0">
                <a:solidFill>
                  <a:srgbClr val="000000"/>
                </a:solidFill>
                <a:highlight>
                  <a:srgbClr val="FFFFFF"/>
                </a:highlight>
              </a:rPr>
              <a:t> New York, NY: Routledge.</a:t>
            </a:r>
            <a:endParaRPr sz="800" dirty="0">
              <a:solidFill>
                <a:srgbClr val="000000"/>
              </a:solidFill>
              <a:highlight>
                <a:srgbClr val="FFFFFF"/>
              </a:highlight>
            </a:endParaRPr>
          </a:p>
          <a:p>
            <a:pPr marL="0" indent="0">
              <a:spcBef>
                <a:spcPts val="1600"/>
              </a:spcBef>
              <a:buNone/>
            </a:pPr>
            <a:r>
              <a:rPr lang="en-US" sz="800" dirty="0" err="1" smtClean="0">
                <a:solidFill>
                  <a:schemeClr val="tx1"/>
                </a:solidFill>
              </a:rPr>
              <a:t>Guinier</a:t>
            </a:r>
            <a:r>
              <a:rPr lang="en-US" sz="800" dirty="0" smtClean="0">
                <a:solidFill>
                  <a:schemeClr val="tx1"/>
                </a:solidFill>
              </a:rPr>
              <a:t>, L. (</a:t>
            </a:r>
            <a:r>
              <a:rPr lang="en-US" sz="800" dirty="0">
                <a:solidFill>
                  <a:schemeClr val="tx1"/>
                </a:solidFill>
              </a:rPr>
              <a:t>2004). From racial liberalism to racial literacy: Brown v. Board of Education and the Interest-Divergence Dilemma, The Journal of American History, 91(1): 92-118</a:t>
            </a:r>
            <a:r>
              <a:rPr lang="en-US" sz="800" dirty="0" smtClean="0">
                <a:solidFill>
                  <a:schemeClr val="tx1"/>
                </a:solidFill>
              </a:rPr>
              <a:t>.</a:t>
            </a:r>
            <a:endParaRPr lang="en-US" sz="800" dirty="0" smtClean="0">
              <a:solidFill>
                <a:schemeClr val="tx1"/>
              </a:solidFill>
              <a:highlight>
                <a:srgbClr val="FFFFFF"/>
              </a:highlight>
            </a:endParaRPr>
          </a:p>
          <a:p>
            <a:pPr marL="0" lvl="0" indent="0" algn="l" rtl="0">
              <a:spcBef>
                <a:spcPts val="1600"/>
              </a:spcBef>
              <a:spcAft>
                <a:spcPts val="0"/>
              </a:spcAft>
              <a:buNone/>
            </a:pPr>
            <a:r>
              <a:rPr lang="en" sz="800" dirty="0" smtClean="0">
                <a:solidFill>
                  <a:srgbClr val="000000"/>
                </a:solidFill>
                <a:highlight>
                  <a:srgbClr val="FFFFFF"/>
                </a:highlight>
              </a:rPr>
              <a:t>Henning</a:t>
            </a:r>
            <a:r>
              <a:rPr lang="en" sz="800" dirty="0">
                <a:solidFill>
                  <a:srgbClr val="000000"/>
                </a:solidFill>
                <a:highlight>
                  <a:srgbClr val="FFFFFF"/>
                </a:highlight>
              </a:rPr>
              <a:t>, M. B., Snow-Gerono, J. L., Reed, D., &amp; Warner, A. (2006). Listening to children think critically about Christopher Columbus. Social Studies and the Young Learner,19(2), 19-22.</a:t>
            </a:r>
            <a:endParaRPr sz="800" dirty="0">
              <a:solidFill>
                <a:srgbClr val="000000"/>
              </a:solidFill>
              <a:highlight>
                <a:srgbClr val="FFFFFF"/>
              </a:highlight>
            </a:endParaRPr>
          </a:p>
          <a:p>
            <a:pPr marL="0" lvl="0" indent="0" algn="l" rtl="0">
              <a:spcBef>
                <a:spcPts val="1600"/>
              </a:spcBef>
              <a:spcAft>
                <a:spcPts val="0"/>
              </a:spcAft>
              <a:buNone/>
            </a:pPr>
            <a:r>
              <a:rPr lang="en" sz="800" dirty="0">
                <a:solidFill>
                  <a:srgbClr val="000000"/>
                </a:solidFill>
                <a:highlight>
                  <a:srgbClr val="FFFFFF"/>
                </a:highlight>
              </a:rPr>
              <a:t>Hess, D. (2009). </a:t>
            </a:r>
            <a:r>
              <a:rPr lang="en" sz="800" i="1" dirty="0">
                <a:solidFill>
                  <a:srgbClr val="000000"/>
                </a:solidFill>
                <a:highlight>
                  <a:srgbClr val="FFFFFF"/>
                </a:highlight>
              </a:rPr>
              <a:t>Controversy in the classroom: The democratic power of discussion. </a:t>
            </a:r>
            <a:r>
              <a:rPr lang="en" sz="800" dirty="0">
                <a:solidFill>
                  <a:srgbClr val="000000"/>
                </a:solidFill>
                <a:highlight>
                  <a:srgbClr val="FFFFFF"/>
                </a:highlight>
              </a:rPr>
              <a:t>New York, NY: Routledge</a:t>
            </a:r>
            <a:r>
              <a:rPr lang="en" sz="800" dirty="0" smtClean="0">
                <a:solidFill>
                  <a:srgbClr val="000000"/>
                </a:solidFill>
                <a:highlight>
                  <a:srgbClr val="FFFFFF"/>
                </a:highlight>
              </a:rPr>
              <a:t>.</a:t>
            </a:r>
            <a:endParaRPr lang="en-US" sz="800" dirty="0" smtClean="0">
              <a:solidFill>
                <a:srgbClr val="000000"/>
              </a:solidFill>
              <a:highlight>
                <a:srgbClr val="FFFFFF"/>
              </a:highlight>
            </a:endParaRPr>
          </a:p>
          <a:p>
            <a:pPr marL="0" lvl="0" indent="0" algn="l" rtl="0">
              <a:spcBef>
                <a:spcPts val="1600"/>
              </a:spcBef>
              <a:spcAft>
                <a:spcPts val="0"/>
              </a:spcAft>
              <a:buNone/>
            </a:pPr>
            <a:r>
              <a:rPr lang="en" sz="800" dirty="0" smtClean="0">
                <a:solidFill>
                  <a:srgbClr val="000000"/>
                </a:solidFill>
                <a:highlight>
                  <a:srgbClr val="FFFFFF"/>
                </a:highlight>
              </a:rPr>
              <a:t>Johnston</a:t>
            </a:r>
            <a:r>
              <a:rPr lang="en" sz="800" dirty="0">
                <a:solidFill>
                  <a:srgbClr val="000000"/>
                </a:solidFill>
                <a:highlight>
                  <a:srgbClr val="FFFFFF"/>
                </a:highlight>
              </a:rPr>
              <a:t>, J., Anderman, L., Milne, L., &amp; Harris, D. (1994). Improving civic discourse in the classroom: Taking the measure of Channel One. Research Report 4. Ann Arbor, MI: Institute for Social Research, University of Michigan.</a:t>
            </a:r>
            <a:endParaRPr sz="800" dirty="0">
              <a:solidFill>
                <a:srgbClr val="000000"/>
              </a:solidFill>
              <a:highlight>
                <a:srgbClr val="FFFFFF"/>
              </a:highlight>
            </a:endParaRPr>
          </a:p>
          <a:p>
            <a:pPr marL="0" lvl="0" indent="0" algn="l" rtl="0">
              <a:spcBef>
                <a:spcPts val="1600"/>
              </a:spcBef>
              <a:spcAft>
                <a:spcPts val="1600"/>
              </a:spcAft>
              <a:buClr>
                <a:schemeClr val="dk1"/>
              </a:buClr>
              <a:buSzPts val="1100"/>
              <a:buFont typeface="Arial"/>
              <a:buNone/>
            </a:pPr>
            <a:endParaRPr sz="800" dirty="0">
              <a:solidFill>
                <a:srgbClr val="000000"/>
              </a:solidFill>
              <a:highlight>
                <a:srgbClr val="FFFFFF"/>
              </a:highlight>
            </a:endParaRP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6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References</a:t>
            </a:r>
            <a:endParaRPr/>
          </a:p>
        </p:txBody>
      </p:sp>
      <p:sp>
        <p:nvSpPr>
          <p:cNvPr id="408" name="Google Shape;408;p6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900" dirty="0">
                <a:solidFill>
                  <a:srgbClr val="000000"/>
                </a:solidFill>
              </a:rPr>
              <a:t>Lukianoff, G. and Haidt, J. (2018). </a:t>
            </a:r>
            <a:r>
              <a:rPr lang="en" sz="900" i="1" dirty="0">
                <a:solidFill>
                  <a:srgbClr val="000000"/>
                </a:solidFill>
              </a:rPr>
              <a:t>The coddling of the American mind: How good intentions and bad ideas are setting up a generation for failure</a:t>
            </a:r>
            <a:r>
              <a:rPr lang="en" sz="900" dirty="0">
                <a:solidFill>
                  <a:srgbClr val="000000"/>
                </a:solidFill>
              </a:rPr>
              <a:t>. New York, NY: Penguin Random House.</a:t>
            </a:r>
            <a:endParaRPr sz="900" dirty="0">
              <a:solidFill>
                <a:srgbClr val="000000"/>
              </a:solidFill>
              <a:highlight>
                <a:srgbClr val="FFFFFF"/>
              </a:highlight>
            </a:endParaRPr>
          </a:p>
          <a:p>
            <a:pPr marL="0" lvl="0" indent="0" algn="l" rtl="0">
              <a:spcBef>
                <a:spcPts val="1600"/>
              </a:spcBef>
              <a:spcAft>
                <a:spcPts val="0"/>
              </a:spcAft>
              <a:buNone/>
            </a:pPr>
            <a:r>
              <a:rPr lang="en" sz="900" dirty="0">
                <a:solidFill>
                  <a:srgbClr val="000000"/>
                </a:solidFill>
                <a:highlight>
                  <a:srgbClr val="FFFFFF"/>
                </a:highlight>
              </a:rPr>
              <a:t>McDevitt &amp; Kiousis (2006). Deliberative Learning: An Evaluative Approach to Interactive Civic Education, Communication Education, 55:3, 247-264,DOI: </a:t>
            </a:r>
            <a:r>
              <a:rPr lang="en" sz="900" u="sng" dirty="0">
                <a:solidFill>
                  <a:srgbClr val="000000"/>
                </a:solidFill>
                <a:highlight>
                  <a:srgbClr val="FFFFFF"/>
                </a:highlight>
                <a:hlinkClick r:id="rId3"/>
              </a:rPr>
              <a:t>10.1080/03634520600748557</a:t>
            </a:r>
            <a:endParaRPr sz="900" dirty="0">
              <a:solidFill>
                <a:srgbClr val="000000"/>
              </a:solidFill>
              <a:highlight>
                <a:srgbClr val="FFFFFF"/>
              </a:highlight>
            </a:endParaRPr>
          </a:p>
          <a:p>
            <a:pPr marL="0" lvl="0" indent="0" algn="l" rtl="0">
              <a:spcBef>
                <a:spcPts val="1600"/>
              </a:spcBef>
              <a:spcAft>
                <a:spcPts val="0"/>
              </a:spcAft>
              <a:buNone/>
            </a:pPr>
            <a:r>
              <a:rPr lang="en" sz="900" dirty="0">
                <a:solidFill>
                  <a:srgbClr val="000000"/>
                </a:solidFill>
              </a:rPr>
              <a:t>Naseem Rodríguez, N. &amp; Ip, R. (2018). Hidden in history: (Re)constructing Asian American History in Elementary Social Studies Classrooms. </a:t>
            </a:r>
            <a:r>
              <a:rPr lang="en" sz="900" dirty="0">
                <a:solidFill>
                  <a:srgbClr val="000000"/>
                </a:solidFill>
                <a:highlight>
                  <a:srgbClr val="FFFFFF"/>
                </a:highlight>
              </a:rPr>
              <a:t>In S. B. Shear, C. M. Tschida, E. Bellows, L. Brown Buchanan, &amp; E. E. Saylor (Eds.) </a:t>
            </a:r>
            <a:r>
              <a:rPr lang="en" sz="900" i="1" dirty="0">
                <a:solidFill>
                  <a:srgbClr val="000000"/>
                </a:solidFill>
                <a:highlight>
                  <a:srgbClr val="FFFFFF"/>
                </a:highlight>
              </a:rPr>
              <a:t>(Re)Imagining elementary social studies: A controversial issues reader</a:t>
            </a:r>
            <a:r>
              <a:rPr lang="en" sz="900" dirty="0">
                <a:solidFill>
                  <a:srgbClr val="000000"/>
                </a:solidFill>
                <a:highlight>
                  <a:srgbClr val="FFFFFF"/>
                </a:highlight>
              </a:rPr>
              <a:t> (pp. 355-368). Charlotte, NC: Information Age Publishing, Inc.</a:t>
            </a:r>
            <a:endParaRPr sz="900" dirty="0">
              <a:solidFill>
                <a:srgbClr val="000000"/>
              </a:solidFill>
              <a:highlight>
                <a:srgbClr val="FFFFFF"/>
              </a:highlight>
            </a:endParaRPr>
          </a:p>
          <a:p>
            <a:pPr marL="0" lvl="0" indent="0" algn="l" rtl="0">
              <a:spcBef>
                <a:spcPts val="1600"/>
              </a:spcBef>
              <a:spcAft>
                <a:spcPts val="0"/>
              </a:spcAft>
              <a:buNone/>
            </a:pPr>
            <a:r>
              <a:rPr lang="en" sz="900" dirty="0">
                <a:solidFill>
                  <a:srgbClr val="000000"/>
                </a:solidFill>
                <a:highlight>
                  <a:srgbClr val="FFFFFF"/>
                </a:highlight>
              </a:rPr>
              <a:t>National Council for the Social Studies, Expectations of </a:t>
            </a:r>
            <a:r>
              <a:rPr lang="en" sz="900" i="1" dirty="0">
                <a:solidFill>
                  <a:srgbClr val="000000"/>
                </a:solidFill>
                <a:highlight>
                  <a:srgbClr val="FFFFFF"/>
                </a:highlight>
              </a:rPr>
              <a:t>Excellence: Curriculum Standards for Social Studies</a:t>
            </a:r>
            <a:r>
              <a:rPr lang="en" sz="900" dirty="0">
                <a:solidFill>
                  <a:srgbClr val="000000"/>
                </a:solidFill>
                <a:highlight>
                  <a:srgbClr val="FFFFFF"/>
                </a:highlight>
              </a:rPr>
              <a:t> (Washington, D.C.: NCSS, 1994): 3.</a:t>
            </a:r>
            <a:endParaRPr sz="900" dirty="0">
              <a:solidFill>
                <a:srgbClr val="000000"/>
              </a:solidFill>
              <a:highlight>
                <a:srgbClr val="FFFFFF"/>
              </a:highlight>
            </a:endParaRPr>
          </a:p>
          <a:p>
            <a:pPr marL="0" lvl="0" indent="0" algn="l" rtl="0">
              <a:spcBef>
                <a:spcPts val="1600"/>
              </a:spcBef>
              <a:spcAft>
                <a:spcPts val="0"/>
              </a:spcAft>
              <a:buNone/>
            </a:pPr>
            <a:r>
              <a:rPr lang="en" sz="900" dirty="0">
                <a:solidFill>
                  <a:srgbClr val="000000"/>
                </a:solidFill>
                <a:highlight>
                  <a:srgbClr val="FFFFFF"/>
                </a:highlight>
              </a:rPr>
              <a:t>Noddings, N. &amp; Brooks, L. (2017). </a:t>
            </a:r>
            <a:r>
              <a:rPr lang="en" sz="900" i="1" dirty="0">
                <a:solidFill>
                  <a:srgbClr val="000000"/>
                </a:solidFill>
                <a:highlight>
                  <a:srgbClr val="FFFFFF"/>
                </a:highlight>
              </a:rPr>
              <a:t>Teaching controversial issues: The case for critical thinking commitment in the classroom.</a:t>
            </a:r>
            <a:r>
              <a:rPr lang="en" sz="900" dirty="0">
                <a:solidFill>
                  <a:srgbClr val="000000"/>
                </a:solidFill>
                <a:highlight>
                  <a:srgbClr val="FFFFFF"/>
                </a:highlight>
              </a:rPr>
              <a:t> New York: NY, Teachers College Press.</a:t>
            </a:r>
            <a:endParaRPr sz="900" dirty="0">
              <a:solidFill>
                <a:srgbClr val="000000"/>
              </a:solidFill>
              <a:highlight>
                <a:srgbClr val="FFFFFF"/>
              </a:highlight>
            </a:endParaRPr>
          </a:p>
          <a:p>
            <a:pPr marL="0" lvl="0" indent="0" algn="l" rtl="0">
              <a:spcBef>
                <a:spcPts val="1600"/>
              </a:spcBef>
              <a:spcAft>
                <a:spcPts val="0"/>
              </a:spcAft>
              <a:buClr>
                <a:schemeClr val="dk1"/>
              </a:buClr>
              <a:buSzPts val="1100"/>
              <a:buFont typeface="Arial"/>
              <a:buNone/>
            </a:pPr>
            <a:r>
              <a:rPr lang="en" sz="900" dirty="0">
                <a:solidFill>
                  <a:srgbClr val="000000"/>
                </a:solidFill>
              </a:rPr>
              <a:t>VanSledright, B., &amp; Afflerbach, P. (2005). Assessing the status of historical sources: An exploratory study of eight elementary students reading documents. In P. Lee (Ed.), Children and teachers’ ideas about history, International Research in History Education, 4, (pp.1-20). London: Routledge/Falmer.</a:t>
            </a:r>
            <a:endParaRPr sz="900" dirty="0">
              <a:solidFill>
                <a:srgbClr val="000000"/>
              </a:solidFill>
            </a:endParaRPr>
          </a:p>
          <a:p>
            <a:pPr marL="0" lvl="0" indent="0" algn="l" rtl="0">
              <a:spcBef>
                <a:spcPts val="1600"/>
              </a:spcBef>
              <a:spcAft>
                <a:spcPts val="1600"/>
              </a:spcAft>
              <a:buNone/>
            </a:pPr>
            <a:endParaRPr sz="900"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89"/>
        <p:cNvGrpSpPr/>
        <p:nvPr/>
      </p:nvGrpSpPr>
      <p:grpSpPr>
        <a:xfrm>
          <a:off x="0" y="0"/>
          <a:ext cx="0" cy="0"/>
          <a:chOff x="0" y="0"/>
          <a:chExt cx="0" cy="0"/>
        </a:xfrm>
      </p:grpSpPr>
      <p:sp>
        <p:nvSpPr>
          <p:cNvPr id="390" name="Google Shape;390;p57"/>
          <p:cNvSpPr txBox="1">
            <a:spLocks noGrp="1"/>
          </p:cNvSpPr>
          <p:nvPr>
            <p:ph type="title"/>
          </p:nvPr>
        </p:nvSpPr>
        <p:spPr>
          <a:xfrm>
            <a:off x="378650" y="322400"/>
            <a:ext cx="8520600" cy="17181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endParaRPr sz="1100" b="1" dirty="0">
              <a:solidFill>
                <a:srgbClr val="FF0000"/>
              </a:solidFill>
            </a:endParaRPr>
          </a:p>
          <a:p>
            <a:pPr marL="0" lvl="0" indent="0" algn="ctr" rtl="0">
              <a:spcBef>
                <a:spcPts val="0"/>
              </a:spcBef>
              <a:spcAft>
                <a:spcPts val="0"/>
              </a:spcAft>
              <a:buNone/>
            </a:pPr>
            <a:endParaRPr dirty="0"/>
          </a:p>
          <a:p>
            <a:pPr marL="0" lvl="0" indent="0" algn="ctr" rtl="0">
              <a:spcBef>
                <a:spcPts val="0"/>
              </a:spcBef>
              <a:spcAft>
                <a:spcPts val="0"/>
              </a:spcAft>
              <a:buNone/>
            </a:pPr>
            <a:r>
              <a:rPr lang="en" dirty="0"/>
              <a:t>Thank you! Questions?</a:t>
            </a:r>
            <a:endParaRPr sz="2200" b="1" dirty="0">
              <a:solidFill>
                <a:srgbClr val="000000"/>
              </a:solidFill>
            </a:endParaRPr>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sz="1100" b="1" dirty="0">
              <a:solidFill>
                <a:srgbClr val="FF0000"/>
              </a:solidFill>
            </a:endParaRPr>
          </a:p>
          <a:p>
            <a:pPr marL="0" lvl="0" indent="0" algn="ctr" rtl="0">
              <a:spcBef>
                <a:spcPts val="0"/>
              </a:spcBef>
              <a:spcAft>
                <a:spcPts val="0"/>
              </a:spcAft>
              <a:buNone/>
            </a:pPr>
            <a:r>
              <a:rPr lang="en" sz="6000" b="1" dirty="0">
                <a:solidFill>
                  <a:srgbClr val="FF0000"/>
                </a:solidFill>
              </a:rPr>
              <a:t>LETS ACT</a:t>
            </a:r>
            <a:endParaRPr sz="6000" b="1" dirty="0"/>
          </a:p>
          <a:p>
            <a:pPr marL="0" lvl="0" indent="0" algn="ctr" rtl="0">
              <a:spcBef>
                <a:spcPts val="0"/>
              </a:spcBef>
              <a:spcAft>
                <a:spcPts val="0"/>
              </a:spcAft>
              <a:buNone/>
            </a:pPr>
            <a:r>
              <a:rPr lang="en" sz="2200" b="1" dirty="0"/>
              <a:t>A Framework for Teaching Controversial Current Events</a:t>
            </a:r>
            <a:endParaRPr sz="1600" dirty="0"/>
          </a:p>
          <a:p>
            <a:pPr marL="0" lvl="0" indent="0" algn="l" rtl="0">
              <a:spcBef>
                <a:spcPts val="0"/>
              </a:spcBef>
              <a:spcAft>
                <a:spcPts val="0"/>
              </a:spcAft>
              <a:buClr>
                <a:schemeClr val="dk1"/>
              </a:buClr>
              <a:buSzPts val="1100"/>
              <a:buFont typeface="Arial"/>
              <a:buNone/>
            </a:pPr>
            <a:endParaRPr sz="1600" dirty="0"/>
          </a:p>
          <a:p>
            <a:pPr lvl="0" algn="ctr">
              <a:buSzPts val="1100"/>
            </a:pPr>
            <a:r>
              <a:rPr lang="en" sz="2200" b="1" dirty="0">
                <a:solidFill>
                  <a:srgbClr val="FF0000"/>
                </a:solidFill>
              </a:rPr>
              <a:t>L</a:t>
            </a:r>
            <a:r>
              <a:rPr lang="en-US" sz="2200" dirty="0">
                <a:solidFill>
                  <a:schemeClr val="tx1"/>
                </a:solidFill>
              </a:rPr>
              <a:t>OVE</a:t>
            </a:r>
            <a:r>
              <a:rPr lang="en-US" sz="2200" b="1" dirty="0">
                <a:solidFill>
                  <a:srgbClr val="FF0000"/>
                </a:solidFill>
              </a:rPr>
              <a:t> &amp; L</a:t>
            </a:r>
            <a:r>
              <a:rPr lang="en" sz="2200" dirty="0" smtClean="0">
                <a:solidFill>
                  <a:srgbClr val="000000"/>
                </a:solidFill>
              </a:rPr>
              <a:t>ISTEN </a:t>
            </a:r>
            <a:r>
              <a:rPr lang="en" sz="2200" dirty="0">
                <a:solidFill>
                  <a:srgbClr val="000000"/>
                </a:solidFill>
              </a:rPr>
              <a:t>- </a:t>
            </a:r>
            <a:r>
              <a:rPr lang="en" sz="2200" b="1" dirty="0">
                <a:solidFill>
                  <a:srgbClr val="FF0000"/>
                </a:solidFill>
              </a:rPr>
              <a:t>E</a:t>
            </a:r>
            <a:r>
              <a:rPr lang="en" sz="2200" dirty="0">
                <a:solidFill>
                  <a:srgbClr val="000000"/>
                </a:solidFill>
              </a:rPr>
              <a:t>DUCATE - </a:t>
            </a:r>
            <a:r>
              <a:rPr lang="en" sz="2200" b="1" dirty="0">
                <a:solidFill>
                  <a:srgbClr val="FF0000"/>
                </a:solidFill>
              </a:rPr>
              <a:t>T</a:t>
            </a:r>
            <a:r>
              <a:rPr lang="en" sz="2200" dirty="0">
                <a:solidFill>
                  <a:srgbClr val="000000"/>
                </a:solidFill>
              </a:rPr>
              <a:t>ALK - </a:t>
            </a:r>
            <a:r>
              <a:rPr lang="en" sz="2200" b="1" dirty="0" smtClean="0">
                <a:solidFill>
                  <a:srgbClr val="FF0000"/>
                </a:solidFill>
              </a:rPr>
              <a:t>S</a:t>
            </a:r>
            <a:r>
              <a:rPr lang="en-US" sz="2200" dirty="0" smtClean="0">
                <a:solidFill>
                  <a:srgbClr val="000000"/>
                </a:solidFill>
              </a:rPr>
              <a:t>EARCH</a:t>
            </a:r>
            <a:r>
              <a:rPr lang="en" sz="2200" dirty="0" smtClean="0">
                <a:solidFill>
                  <a:srgbClr val="000000"/>
                </a:solidFill>
              </a:rPr>
              <a:t> </a:t>
            </a:r>
            <a:endParaRPr sz="2200" dirty="0">
              <a:solidFill>
                <a:srgbClr val="000000"/>
              </a:solidFill>
            </a:endParaRPr>
          </a:p>
          <a:p>
            <a:pPr marL="0" lvl="0" indent="0" algn="ctr" rtl="0">
              <a:spcBef>
                <a:spcPts val="0"/>
              </a:spcBef>
              <a:spcAft>
                <a:spcPts val="0"/>
              </a:spcAft>
              <a:buClr>
                <a:schemeClr val="dk1"/>
              </a:buClr>
              <a:buSzPts val="1100"/>
              <a:buFont typeface="Arial"/>
              <a:buNone/>
            </a:pPr>
            <a:r>
              <a:rPr lang="en" sz="2200" b="1" dirty="0">
                <a:solidFill>
                  <a:srgbClr val="FF0000"/>
                </a:solidFill>
              </a:rPr>
              <a:t>A</a:t>
            </a:r>
            <a:r>
              <a:rPr lang="en" sz="2200" dirty="0">
                <a:solidFill>
                  <a:srgbClr val="000000"/>
                </a:solidFill>
              </a:rPr>
              <a:t>NALYZE - </a:t>
            </a:r>
            <a:r>
              <a:rPr lang="en" sz="2200" b="1" dirty="0">
                <a:solidFill>
                  <a:srgbClr val="FF0000"/>
                </a:solidFill>
              </a:rPr>
              <a:t>C</a:t>
            </a:r>
            <a:r>
              <a:rPr lang="en" sz="2200" dirty="0">
                <a:solidFill>
                  <a:srgbClr val="000000"/>
                </a:solidFill>
              </a:rPr>
              <a:t>ONCLUDE - </a:t>
            </a:r>
            <a:r>
              <a:rPr lang="en" sz="2200" b="1" dirty="0">
                <a:solidFill>
                  <a:srgbClr val="FF0000"/>
                </a:solidFill>
              </a:rPr>
              <a:t>T</a:t>
            </a:r>
            <a:r>
              <a:rPr lang="en" sz="2200" dirty="0">
                <a:solidFill>
                  <a:srgbClr val="000000"/>
                </a:solidFill>
              </a:rPr>
              <a:t>AKE ACTION</a:t>
            </a:r>
            <a:endParaRPr sz="2200" dirty="0">
              <a:solidFill>
                <a:srgbClr val="000000"/>
              </a:solidFill>
            </a:endParaRPr>
          </a:p>
          <a:p>
            <a:pPr marL="0" lvl="0" indent="0" algn="ctr" rtl="0">
              <a:spcBef>
                <a:spcPts val="0"/>
              </a:spcBef>
              <a:spcAft>
                <a:spcPts val="0"/>
              </a:spcAft>
              <a:buClr>
                <a:schemeClr val="dk1"/>
              </a:buClr>
              <a:buSzPts val="1100"/>
              <a:buFont typeface="Arial"/>
              <a:buNone/>
            </a:pPr>
            <a:endParaRPr sz="2200" dirty="0">
              <a:solidFill>
                <a:srgbClr val="000000"/>
              </a:solidFill>
            </a:endParaRPr>
          </a:p>
          <a:p>
            <a:pPr marL="0" lvl="0" indent="0" algn="ctr" rtl="0">
              <a:spcBef>
                <a:spcPts val="0"/>
              </a:spcBef>
              <a:spcAft>
                <a:spcPts val="0"/>
              </a:spcAft>
              <a:buClr>
                <a:schemeClr val="dk1"/>
              </a:buClr>
              <a:buSzPts val="1100"/>
              <a:buFont typeface="Arial"/>
              <a:buNone/>
            </a:pPr>
            <a:endParaRPr sz="2200" b="1" dirty="0">
              <a:solidFill>
                <a:srgbClr val="000000"/>
              </a:solidFill>
            </a:endParaRPr>
          </a:p>
          <a:p>
            <a:pPr marL="0" lvl="0" indent="0" algn="ctr" rtl="0">
              <a:spcBef>
                <a:spcPts val="0"/>
              </a:spcBef>
              <a:spcAft>
                <a:spcPts val="0"/>
              </a:spcAft>
              <a:buClr>
                <a:schemeClr val="dk1"/>
              </a:buClr>
              <a:buSzPts val="1100"/>
              <a:buFont typeface="Arial"/>
              <a:buNone/>
            </a:pPr>
            <a:endParaRPr sz="2200" dirty="0">
              <a:solidFill>
                <a:srgbClr val="000000"/>
              </a:solidFill>
            </a:endParaRPr>
          </a:p>
          <a:p>
            <a:pPr marL="0" lvl="0" indent="0" algn="l" rtl="0">
              <a:spcBef>
                <a:spcPts val="0"/>
              </a:spcBef>
              <a:spcAft>
                <a:spcPts val="1600"/>
              </a:spcAft>
              <a:buNone/>
            </a:pPr>
            <a:endParaRPr sz="2200" dirty="0"/>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80"/>
        <p:cNvGrpSpPr/>
        <p:nvPr/>
      </p:nvGrpSpPr>
      <p:grpSpPr>
        <a:xfrm>
          <a:off x="0" y="0"/>
          <a:ext cx="0" cy="0"/>
          <a:chOff x="0" y="0"/>
          <a:chExt cx="0" cy="0"/>
        </a:xfrm>
      </p:grpSpPr>
      <p:sp>
        <p:nvSpPr>
          <p:cNvPr id="281" name="Google Shape;281;p44"/>
          <p:cNvSpPr txBox="1">
            <a:spLocks noGrp="1"/>
          </p:cNvSpPr>
          <p:nvPr>
            <p:ph type="title"/>
          </p:nvPr>
        </p:nvSpPr>
        <p:spPr>
          <a:xfrm>
            <a:off x="387375" y="423725"/>
            <a:ext cx="5581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solidFill>
                  <a:srgbClr val="FF0000"/>
                </a:solidFill>
              </a:rPr>
              <a:t>1. Listen </a:t>
            </a:r>
            <a:endParaRPr sz="3600">
              <a:solidFill>
                <a:srgbClr val="FF0000"/>
              </a:solidFill>
            </a:endParaRPr>
          </a:p>
        </p:txBody>
      </p:sp>
      <p:sp>
        <p:nvSpPr>
          <p:cNvPr id="282" name="Google Shape;282;p44"/>
          <p:cNvSpPr txBox="1">
            <a:spLocks noGrp="1"/>
          </p:cNvSpPr>
          <p:nvPr>
            <p:ph type="body" idx="1"/>
          </p:nvPr>
        </p:nvSpPr>
        <p:spPr>
          <a:xfrm>
            <a:off x="321375" y="1316400"/>
            <a:ext cx="5713500" cy="26343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2600" b="1" dirty="0">
                <a:solidFill>
                  <a:srgbClr val="000000"/>
                </a:solidFill>
                <a:highlight>
                  <a:schemeClr val="lt1"/>
                </a:highlight>
              </a:rPr>
              <a:t>Listen</a:t>
            </a:r>
            <a:r>
              <a:rPr lang="en" sz="2600" b="1" dirty="0">
                <a:solidFill>
                  <a:schemeClr val="dk1"/>
                </a:solidFill>
                <a:highlight>
                  <a:schemeClr val="lt1"/>
                </a:highlight>
              </a:rPr>
              <a:t> to student prior knowledge:</a:t>
            </a:r>
            <a:endParaRPr sz="2600" dirty="0">
              <a:solidFill>
                <a:schemeClr val="dk1"/>
              </a:solidFill>
              <a:highlight>
                <a:schemeClr val="lt1"/>
              </a:highlight>
            </a:endParaRPr>
          </a:p>
          <a:p>
            <a:pPr marL="457200" marR="0" lvl="0" indent="-368300" algn="l" rtl="0">
              <a:lnSpc>
                <a:spcPct val="100000"/>
              </a:lnSpc>
              <a:spcBef>
                <a:spcPts val="1600"/>
              </a:spcBef>
              <a:spcAft>
                <a:spcPts val="0"/>
              </a:spcAft>
              <a:buClr>
                <a:schemeClr val="dk1"/>
              </a:buClr>
              <a:buSzPts val="2200"/>
              <a:buChar char="●"/>
            </a:pPr>
            <a:r>
              <a:rPr lang="en" sz="2200" dirty="0">
                <a:solidFill>
                  <a:schemeClr val="dk1"/>
                </a:solidFill>
                <a:highlight>
                  <a:schemeClr val="lt1"/>
                </a:highlight>
              </a:rPr>
              <a:t>Survey students individually </a:t>
            </a:r>
            <a:endParaRPr sz="2200" dirty="0">
              <a:solidFill>
                <a:schemeClr val="dk1"/>
              </a:solidFill>
              <a:highlight>
                <a:schemeClr val="lt1"/>
              </a:highlight>
            </a:endParaRPr>
          </a:p>
          <a:p>
            <a:pPr marL="457200" marR="0" lvl="0" indent="-368300" algn="l" rtl="0">
              <a:lnSpc>
                <a:spcPct val="100000"/>
              </a:lnSpc>
              <a:spcBef>
                <a:spcPts val="0"/>
              </a:spcBef>
              <a:spcAft>
                <a:spcPts val="0"/>
              </a:spcAft>
              <a:buClr>
                <a:schemeClr val="dk1"/>
              </a:buClr>
              <a:buSzPts val="2200"/>
              <a:buChar char="●"/>
            </a:pPr>
            <a:r>
              <a:rPr lang="en" sz="2200" dirty="0">
                <a:solidFill>
                  <a:schemeClr val="dk1"/>
                </a:solidFill>
                <a:highlight>
                  <a:schemeClr val="lt1"/>
                </a:highlight>
              </a:rPr>
              <a:t>Assign reflective autobiographies around the critical issue</a:t>
            </a:r>
            <a:endParaRPr sz="2200" dirty="0">
              <a:solidFill>
                <a:schemeClr val="dk1"/>
              </a:solidFill>
              <a:highlight>
                <a:schemeClr val="lt1"/>
              </a:highlight>
            </a:endParaRPr>
          </a:p>
          <a:p>
            <a:pPr marL="457200" marR="0" lvl="0" indent="-368300" algn="l" rtl="0">
              <a:lnSpc>
                <a:spcPct val="100000"/>
              </a:lnSpc>
              <a:spcBef>
                <a:spcPts val="0"/>
              </a:spcBef>
              <a:spcAft>
                <a:spcPts val="0"/>
              </a:spcAft>
              <a:buClr>
                <a:schemeClr val="dk1"/>
              </a:buClr>
              <a:buSzPts val="2200"/>
              <a:buChar char="●"/>
            </a:pPr>
            <a:r>
              <a:rPr lang="en" sz="2200" dirty="0">
                <a:solidFill>
                  <a:schemeClr val="dk1"/>
                </a:solidFill>
                <a:highlight>
                  <a:schemeClr val="lt1"/>
                </a:highlight>
              </a:rPr>
              <a:t>KWL </a:t>
            </a:r>
            <a:r>
              <a:rPr lang="en" sz="2200" dirty="0" smtClean="0">
                <a:solidFill>
                  <a:schemeClr val="dk1"/>
                </a:solidFill>
                <a:highlight>
                  <a:schemeClr val="lt1"/>
                </a:highlight>
              </a:rPr>
              <a:t>charts</a:t>
            </a:r>
            <a:endParaRPr lang="en-US" sz="2200" dirty="0" smtClean="0">
              <a:solidFill>
                <a:schemeClr val="dk1"/>
              </a:solidFill>
              <a:highlight>
                <a:schemeClr val="lt1"/>
              </a:highlight>
            </a:endParaRPr>
          </a:p>
          <a:p>
            <a:pPr marL="457200" marR="0" lvl="0" indent="-368300" algn="l" rtl="0">
              <a:lnSpc>
                <a:spcPct val="100000"/>
              </a:lnSpc>
              <a:spcBef>
                <a:spcPts val="0"/>
              </a:spcBef>
              <a:spcAft>
                <a:spcPts val="0"/>
              </a:spcAft>
              <a:buClr>
                <a:schemeClr val="dk1"/>
              </a:buClr>
              <a:buSzPts val="2200"/>
              <a:buChar char="●"/>
            </a:pPr>
            <a:r>
              <a:rPr lang="en-US" sz="2200" dirty="0" smtClean="0">
                <a:solidFill>
                  <a:schemeClr val="dk1"/>
                </a:solidFill>
                <a:highlight>
                  <a:schemeClr val="lt1"/>
                </a:highlight>
              </a:rPr>
              <a:t>Email parents heads up</a:t>
            </a:r>
            <a:endParaRPr sz="2200" dirty="0">
              <a:solidFill>
                <a:schemeClr val="dk1"/>
              </a:solidFill>
              <a:highlight>
                <a:schemeClr val="lt1"/>
              </a:highlight>
            </a:endParaRPr>
          </a:p>
          <a:p>
            <a:pPr marL="0" marR="0" lvl="0" indent="0" algn="l" rtl="0">
              <a:lnSpc>
                <a:spcPct val="100000"/>
              </a:lnSpc>
              <a:spcBef>
                <a:spcPts val="1600"/>
              </a:spcBef>
              <a:spcAft>
                <a:spcPts val="1600"/>
              </a:spcAft>
              <a:buNone/>
            </a:pPr>
            <a:endParaRPr dirty="0">
              <a:solidFill>
                <a:schemeClr val="dk1"/>
              </a:solidFill>
              <a:highlight>
                <a:schemeClr val="lt1"/>
              </a:highlight>
            </a:endParaRPr>
          </a:p>
        </p:txBody>
      </p:sp>
      <p:pic>
        <p:nvPicPr>
          <p:cNvPr id="283" name="Google Shape;283;p44"/>
          <p:cNvPicPr preferRelativeResize="0"/>
          <p:nvPr/>
        </p:nvPicPr>
        <p:blipFill>
          <a:blip r:embed="rId3">
            <a:alphaModFix/>
          </a:blip>
          <a:stretch>
            <a:fillRect/>
          </a:stretch>
        </p:blipFill>
        <p:spPr>
          <a:xfrm>
            <a:off x="6222850" y="423725"/>
            <a:ext cx="2770375" cy="2181850"/>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87"/>
        <p:cNvGrpSpPr/>
        <p:nvPr/>
      </p:nvGrpSpPr>
      <p:grpSpPr>
        <a:xfrm>
          <a:off x="0" y="0"/>
          <a:ext cx="0" cy="0"/>
          <a:chOff x="0" y="0"/>
          <a:chExt cx="0" cy="0"/>
        </a:xfrm>
      </p:grpSpPr>
      <p:sp>
        <p:nvSpPr>
          <p:cNvPr id="288" name="Google Shape;288;p45"/>
          <p:cNvSpPr txBox="1">
            <a:spLocks noGrp="1"/>
          </p:cNvSpPr>
          <p:nvPr>
            <p:ph type="title"/>
          </p:nvPr>
        </p:nvSpPr>
        <p:spPr>
          <a:xfrm>
            <a:off x="678000" y="4479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3600">
                <a:solidFill>
                  <a:srgbClr val="FF0000"/>
                </a:solidFill>
              </a:rPr>
              <a:t>2. Educate</a:t>
            </a:r>
            <a:endParaRPr sz="3600">
              <a:solidFill>
                <a:srgbClr val="FF0000"/>
              </a:solidFill>
            </a:endParaRPr>
          </a:p>
        </p:txBody>
      </p:sp>
      <p:pic>
        <p:nvPicPr>
          <p:cNvPr id="289" name="Google Shape;289;p45" descr="The former San Francisco 49ers quarterback found himself back in the spotlight after President Trump, at a political rally, blasted NFL owners for allowing players to kneel during the national anthem." title="Colin Kaepernick remains unsigned amid national anthem controversy">
            <a:hlinkClick r:id="rId3"/>
          </p:cNvPr>
          <p:cNvPicPr preferRelativeResize="0"/>
          <p:nvPr/>
        </p:nvPicPr>
        <p:blipFill>
          <a:blip r:embed="rId4">
            <a:alphaModFix/>
          </a:blip>
          <a:stretch>
            <a:fillRect/>
          </a:stretch>
        </p:blipFill>
        <p:spPr>
          <a:xfrm>
            <a:off x="5516650" y="447975"/>
            <a:ext cx="3178400" cy="2383805"/>
          </a:xfrm>
          <a:prstGeom prst="rect">
            <a:avLst/>
          </a:prstGeom>
          <a:noFill/>
          <a:ln>
            <a:noFill/>
          </a:ln>
        </p:spPr>
      </p:pic>
      <p:sp>
        <p:nvSpPr>
          <p:cNvPr id="290" name="Google Shape;290;p45"/>
          <p:cNvSpPr txBox="1"/>
          <p:nvPr/>
        </p:nvSpPr>
        <p:spPr>
          <a:xfrm>
            <a:off x="782550" y="1212850"/>
            <a:ext cx="4180200" cy="38007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Char char="●"/>
            </a:pPr>
            <a:r>
              <a:rPr lang="en" sz="1800" b="1" dirty="0">
                <a:solidFill>
                  <a:schemeClr val="dk1"/>
                </a:solidFill>
                <a:highlight>
                  <a:schemeClr val="lt1"/>
                </a:highlight>
              </a:rPr>
              <a:t>Do a vocabulary activity:</a:t>
            </a:r>
            <a:r>
              <a:rPr lang="en" sz="1800" dirty="0">
                <a:solidFill>
                  <a:schemeClr val="dk1"/>
                </a:solidFill>
                <a:highlight>
                  <a:schemeClr val="lt1"/>
                </a:highlight>
              </a:rPr>
              <a:t> </a:t>
            </a:r>
            <a:endParaRPr sz="1800" dirty="0">
              <a:solidFill>
                <a:schemeClr val="dk1"/>
              </a:solidFill>
              <a:highlight>
                <a:schemeClr val="lt1"/>
              </a:highlight>
            </a:endParaRPr>
          </a:p>
          <a:p>
            <a:pPr marL="914400" lvl="1" indent="-317500" algn="l" rtl="0">
              <a:spcBef>
                <a:spcPts val="0"/>
              </a:spcBef>
              <a:spcAft>
                <a:spcPts val="0"/>
              </a:spcAft>
              <a:buClr>
                <a:schemeClr val="dk1"/>
              </a:buClr>
              <a:buSzPts val="1400"/>
              <a:buChar char="○"/>
            </a:pPr>
            <a:r>
              <a:rPr lang="en" sz="1800" i="1" dirty="0">
                <a:solidFill>
                  <a:schemeClr val="dk1"/>
                </a:solidFill>
                <a:highlight>
                  <a:schemeClr val="lt1"/>
                </a:highlight>
                <a:latin typeface="Times New Roman"/>
                <a:ea typeface="Times New Roman"/>
                <a:cs typeface="Times New Roman"/>
                <a:sym typeface="Times New Roman"/>
              </a:rPr>
              <a:t>Protest</a:t>
            </a:r>
            <a:endParaRPr sz="1800" i="1" dirty="0">
              <a:solidFill>
                <a:schemeClr val="dk1"/>
              </a:solidFill>
              <a:highlight>
                <a:schemeClr val="lt1"/>
              </a:highlight>
              <a:latin typeface="Times New Roman"/>
              <a:ea typeface="Times New Roman"/>
              <a:cs typeface="Times New Roman"/>
              <a:sym typeface="Times New Roman"/>
            </a:endParaRPr>
          </a:p>
          <a:p>
            <a:pPr marL="914400" lvl="1" indent="-317500" algn="l" rtl="0">
              <a:spcBef>
                <a:spcPts val="0"/>
              </a:spcBef>
              <a:spcAft>
                <a:spcPts val="0"/>
              </a:spcAft>
              <a:buClr>
                <a:schemeClr val="dk1"/>
              </a:buClr>
              <a:buSzPts val="1400"/>
              <a:buChar char="○"/>
            </a:pPr>
            <a:r>
              <a:rPr lang="en" sz="1800" i="1" dirty="0">
                <a:solidFill>
                  <a:schemeClr val="dk1"/>
                </a:solidFill>
                <a:highlight>
                  <a:schemeClr val="lt1"/>
                </a:highlight>
                <a:latin typeface="Times New Roman"/>
                <a:ea typeface="Times New Roman"/>
                <a:cs typeface="Times New Roman"/>
                <a:sym typeface="Times New Roman"/>
              </a:rPr>
              <a:t>r</a:t>
            </a:r>
            <a:r>
              <a:rPr lang="en" sz="1800" i="1" dirty="0">
                <a:solidFill>
                  <a:schemeClr val="dk1"/>
                </a:solidFill>
                <a:latin typeface="Times New Roman"/>
                <a:ea typeface="Times New Roman"/>
                <a:cs typeface="Times New Roman"/>
                <a:sym typeface="Times New Roman"/>
              </a:rPr>
              <a:t>acial injustice</a:t>
            </a:r>
            <a:endParaRPr sz="1800" i="1" dirty="0">
              <a:solidFill>
                <a:schemeClr val="dk1"/>
              </a:solidFill>
              <a:latin typeface="Times New Roman"/>
              <a:ea typeface="Times New Roman"/>
              <a:cs typeface="Times New Roman"/>
              <a:sym typeface="Times New Roman"/>
            </a:endParaRPr>
          </a:p>
          <a:p>
            <a:pPr marL="914400" lvl="1" indent="-317500" algn="l" rtl="0">
              <a:spcBef>
                <a:spcPts val="0"/>
              </a:spcBef>
              <a:spcAft>
                <a:spcPts val="0"/>
              </a:spcAft>
              <a:buClr>
                <a:schemeClr val="dk1"/>
              </a:buClr>
              <a:buSzPts val="1400"/>
              <a:buChar char="○"/>
            </a:pPr>
            <a:r>
              <a:rPr lang="en" sz="1800" i="1" dirty="0">
                <a:solidFill>
                  <a:schemeClr val="dk1"/>
                </a:solidFill>
                <a:latin typeface="Times New Roman"/>
                <a:ea typeface="Times New Roman"/>
                <a:cs typeface="Times New Roman"/>
                <a:sym typeface="Times New Roman"/>
              </a:rPr>
              <a:t>Patriotism</a:t>
            </a:r>
            <a:endParaRPr sz="1800" i="1" dirty="0">
              <a:solidFill>
                <a:schemeClr val="dk1"/>
              </a:solidFill>
              <a:latin typeface="Times New Roman"/>
              <a:ea typeface="Times New Roman"/>
              <a:cs typeface="Times New Roman"/>
              <a:sym typeface="Times New Roman"/>
            </a:endParaRPr>
          </a:p>
          <a:p>
            <a:pPr marL="914400" lvl="1" indent="-317500" algn="l" rtl="0">
              <a:spcBef>
                <a:spcPts val="0"/>
              </a:spcBef>
              <a:spcAft>
                <a:spcPts val="0"/>
              </a:spcAft>
              <a:buClr>
                <a:schemeClr val="dk1"/>
              </a:buClr>
              <a:buSzPts val="1400"/>
              <a:buChar char="○"/>
            </a:pPr>
            <a:r>
              <a:rPr lang="en" sz="1800" i="1" dirty="0">
                <a:solidFill>
                  <a:schemeClr val="dk1"/>
                </a:solidFill>
                <a:latin typeface="Times New Roman"/>
                <a:ea typeface="Times New Roman"/>
                <a:cs typeface="Times New Roman"/>
                <a:sym typeface="Times New Roman"/>
              </a:rPr>
              <a:t>police brutality</a:t>
            </a:r>
            <a:endParaRPr sz="1800" i="1" dirty="0">
              <a:solidFill>
                <a:schemeClr val="dk1"/>
              </a:solidFill>
              <a:latin typeface="Times New Roman"/>
              <a:ea typeface="Times New Roman"/>
              <a:cs typeface="Times New Roman"/>
              <a:sym typeface="Times New Roman"/>
            </a:endParaRPr>
          </a:p>
          <a:p>
            <a:pPr marL="914400" lvl="1" indent="-317500" algn="l" rtl="0">
              <a:spcBef>
                <a:spcPts val="0"/>
              </a:spcBef>
              <a:spcAft>
                <a:spcPts val="0"/>
              </a:spcAft>
              <a:buClr>
                <a:schemeClr val="dk1"/>
              </a:buClr>
              <a:buSzPts val="1400"/>
              <a:buChar char="○"/>
            </a:pPr>
            <a:r>
              <a:rPr lang="en" sz="1800" i="1" dirty="0">
                <a:solidFill>
                  <a:schemeClr val="dk1"/>
                </a:solidFill>
                <a:latin typeface="Times New Roman"/>
                <a:ea typeface="Times New Roman"/>
                <a:cs typeface="Times New Roman"/>
                <a:sym typeface="Times New Roman"/>
              </a:rPr>
              <a:t>First Amendment </a:t>
            </a:r>
            <a:endParaRPr sz="1800" i="1" dirty="0">
              <a:solidFill>
                <a:schemeClr val="dk1"/>
              </a:solidFill>
              <a:latin typeface="Times New Roman"/>
              <a:ea typeface="Times New Roman"/>
              <a:cs typeface="Times New Roman"/>
              <a:sym typeface="Times New Roman"/>
            </a:endParaRPr>
          </a:p>
          <a:p>
            <a:pPr marL="0" lvl="0" indent="0" algn="l" rtl="0">
              <a:spcBef>
                <a:spcPts val="1600"/>
              </a:spcBef>
              <a:spcAft>
                <a:spcPts val="0"/>
              </a:spcAft>
              <a:buNone/>
            </a:pPr>
            <a:endParaRPr sz="600" i="1" dirty="0">
              <a:solidFill>
                <a:schemeClr val="dk1"/>
              </a:solidFill>
              <a:latin typeface="Times New Roman"/>
              <a:ea typeface="Times New Roman"/>
              <a:cs typeface="Times New Roman"/>
              <a:sym typeface="Times New Roman"/>
            </a:endParaRPr>
          </a:p>
          <a:p>
            <a:pPr marL="457200" lvl="0" indent="-342900" algn="l" rtl="0">
              <a:spcBef>
                <a:spcPts val="1600"/>
              </a:spcBef>
              <a:spcAft>
                <a:spcPts val="0"/>
              </a:spcAft>
              <a:buClr>
                <a:schemeClr val="dk1"/>
              </a:buClr>
              <a:buSzPts val="1800"/>
              <a:buChar char="●"/>
            </a:pPr>
            <a:r>
              <a:rPr lang="en" sz="1800" b="1" dirty="0">
                <a:solidFill>
                  <a:schemeClr val="dk1"/>
                </a:solidFill>
                <a:highlight>
                  <a:schemeClr val="lt1"/>
                </a:highlight>
              </a:rPr>
              <a:t>Give background knowledge</a:t>
            </a:r>
            <a:r>
              <a:rPr lang="en" sz="1800" dirty="0">
                <a:solidFill>
                  <a:schemeClr val="dk1"/>
                </a:solidFill>
                <a:highlight>
                  <a:schemeClr val="lt1"/>
                </a:highlight>
              </a:rPr>
              <a:t>:</a:t>
            </a:r>
            <a:endParaRPr sz="1800" dirty="0">
              <a:solidFill>
                <a:schemeClr val="dk1"/>
              </a:solidFill>
              <a:highlight>
                <a:schemeClr val="lt1"/>
              </a:highlight>
            </a:endParaRPr>
          </a:p>
          <a:p>
            <a:pPr marL="914400" lvl="1" indent="-336550" algn="l" rtl="0">
              <a:spcBef>
                <a:spcPts val="0"/>
              </a:spcBef>
              <a:spcAft>
                <a:spcPts val="0"/>
              </a:spcAft>
              <a:buClr>
                <a:schemeClr val="dk1"/>
              </a:buClr>
              <a:buSzPts val="1700"/>
              <a:buChar char="○"/>
            </a:pPr>
            <a:r>
              <a:rPr lang="en" sz="1700" dirty="0">
                <a:solidFill>
                  <a:schemeClr val="dk1"/>
                </a:solidFill>
                <a:highlight>
                  <a:schemeClr val="lt1"/>
                </a:highlight>
              </a:rPr>
              <a:t>videos</a:t>
            </a:r>
            <a:endParaRPr sz="1700" dirty="0">
              <a:solidFill>
                <a:schemeClr val="dk1"/>
              </a:solidFill>
              <a:highlight>
                <a:schemeClr val="lt1"/>
              </a:highlight>
            </a:endParaRPr>
          </a:p>
          <a:p>
            <a:pPr marL="914400" lvl="1" indent="-336550" algn="l" rtl="0">
              <a:spcBef>
                <a:spcPts val="0"/>
              </a:spcBef>
              <a:spcAft>
                <a:spcPts val="0"/>
              </a:spcAft>
              <a:buClr>
                <a:schemeClr val="dk1"/>
              </a:buClr>
              <a:buSzPts val="1700"/>
              <a:buChar char="○"/>
            </a:pPr>
            <a:r>
              <a:rPr lang="en" sz="1700" dirty="0">
                <a:solidFill>
                  <a:schemeClr val="dk1"/>
                </a:solidFill>
                <a:highlight>
                  <a:schemeClr val="lt1"/>
                </a:highlight>
              </a:rPr>
              <a:t>news articles</a:t>
            </a:r>
            <a:endParaRPr sz="1700" dirty="0">
              <a:solidFill>
                <a:schemeClr val="dk1"/>
              </a:solidFill>
              <a:highlight>
                <a:schemeClr val="lt1"/>
              </a:highlight>
            </a:endParaRPr>
          </a:p>
          <a:p>
            <a:pPr marL="914400" lvl="1" indent="-336550" algn="l" rtl="0">
              <a:spcBef>
                <a:spcPts val="0"/>
              </a:spcBef>
              <a:spcAft>
                <a:spcPts val="0"/>
              </a:spcAft>
              <a:buClr>
                <a:schemeClr val="dk1"/>
              </a:buClr>
              <a:buSzPts val="1700"/>
              <a:buChar char="○"/>
            </a:pPr>
            <a:r>
              <a:rPr lang="en" sz="1700" dirty="0">
                <a:solidFill>
                  <a:schemeClr val="dk1"/>
                </a:solidFill>
                <a:highlight>
                  <a:schemeClr val="lt1"/>
                </a:highlight>
              </a:rPr>
              <a:t>photographs</a:t>
            </a:r>
            <a:endParaRPr sz="1700" dirty="0">
              <a:solidFill>
                <a:schemeClr val="dk1"/>
              </a:solidFill>
              <a:highlight>
                <a:schemeClr val="lt1"/>
              </a:highlight>
            </a:endParaRPr>
          </a:p>
          <a:p>
            <a:pPr marL="914400" lvl="1" indent="-336550" algn="l" rtl="0">
              <a:spcBef>
                <a:spcPts val="0"/>
              </a:spcBef>
              <a:spcAft>
                <a:spcPts val="0"/>
              </a:spcAft>
              <a:buClr>
                <a:schemeClr val="dk1"/>
              </a:buClr>
              <a:buSzPts val="1700"/>
              <a:buChar char="○"/>
            </a:pPr>
            <a:r>
              <a:rPr lang="en" sz="1700" dirty="0">
                <a:solidFill>
                  <a:schemeClr val="dk1"/>
                </a:solidFill>
                <a:highlight>
                  <a:schemeClr val="lt1"/>
                </a:highlight>
              </a:rPr>
              <a:t>radio</a:t>
            </a:r>
            <a:endParaRPr sz="1600" dirty="0">
              <a:solidFill>
                <a:schemeClr val="dk1"/>
              </a:solidFill>
              <a:highlight>
                <a:schemeClr val="lt1"/>
              </a:highlight>
            </a:endParaRPr>
          </a:p>
          <a:p>
            <a:pPr marL="0" lvl="0" indent="0" algn="l" rtl="0">
              <a:spcBef>
                <a:spcPts val="1600"/>
              </a:spcBef>
              <a:spcAft>
                <a:spcPts val="1600"/>
              </a:spcAft>
              <a:buNone/>
            </a:pPr>
            <a:endParaRPr sz="1600" dirty="0"/>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94"/>
        <p:cNvGrpSpPr/>
        <p:nvPr/>
      </p:nvGrpSpPr>
      <p:grpSpPr>
        <a:xfrm>
          <a:off x="0" y="0"/>
          <a:ext cx="0" cy="0"/>
          <a:chOff x="0" y="0"/>
          <a:chExt cx="0" cy="0"/>
        </a:xfrm>
      </p:grpSpPr>
      <p:sp>
        <p:nvSpPr>
          <p:cNvPr id="295" name="Google Shape;295;p46"/>
          <p:cNvSpPr txBox="1">
            <a:spLocks noGrp="1"/>
          </p:cNvSpPr>
          <p:nvPr>
            <p:ph type="title"/>
          </p:nvPr>
        </p:nvSpPr>
        <p:spPr>
          <a:xfrm>
            <a:off x="209625" y="3186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3600">
                <a:solidFill>
                  <a:srgbClr val="FF0000"/>
                </a:solidFill>
              </a:rPr>
              <a:t>3. Talk</a:t>
            </a:r>
            <a:endParaRPr sz="3600">
              <a:solidFill>
                <a:srgbClr val="FF0000"/>
              </a:solidFill>
            </a:endParaRPr>
          </a:p>
        </p:txBody>
      </p:sp>
      <p:sp>
        <p:nvSpPr>
          <p:cNvPr id="296" name="Google Shape;296;p46"/>
          <p:cNvSpPr txBox="1">
            <a:spLocks noGrp="1"/>
          </p:cNvSpPr>
          <p:nvPr>
            <p:ph type="body" idx="1"/>
          </p:nvPr>
        </p:nvSpPr>
        <p:spPr>
          <a:xfrm>
            <a:off x="1010325" y="3453000"/>
            <a:ext cx="6919200" cy="1506600"/>
          </a:xfrm>
          <a:prstGeom prst="rect">
            <a:avLst/>
          </a:prstGeom>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600" b="1" dirty="0">
                <a:solidFill>
                  <a:srgbClr val="000000"/>
                </a:solidFill>
              </a:rPr>
              <a:t>After finished:</a:t>
            </a:r>
            <a:endParaRPr sz="1600" dirty="0">
              <a:solidFill>
                <a:schemeClr val="dk1"/>
              </a:solidFill>
            </a:endParaRPr>
          </a:p>
          <a:p>
            <a:pPr marL="457200" lvl="0" indent="0" algn="l" rtl="0">
              <a:lnSpc>
                <a:spcPct val="100000"/>
              </a:lnSpc>
              <a:spcBef>
                <a:spcPts val="0"/>
              </a:spcBef>
              <a:spcAft>
                <a:spcPts val="0"/>
              </a:spcAft>
              <a:buNone/>
            </a:pPr>
            <a:endParaRPr sz="1600" dirty="0">
              <a:solidFill>
                <a:schemeClr val="dk1"/>
              </a:solidFill>
            </a:endParaRPr>
          </a:p>
          <a:p>
            <a:pPr marL="457200" lvl="0" indent="-368300" algn="ctr" rtl="0">
              <a:lnSpc>
                <a:spcPct val="100000"/>
              </a:lnSpc>
              <a:spcBef>
                <a:spcPts val="0"/>
              </a:spcBef>
              <a:spcAft>
                <a:spcPts val="0"/>
              </a:spcAft>
              <a:buClr>
                <a:schemeClr val="dk1"/>
              </a:buClr>
              <a:buSzPts val="2200"/>
              <a:buChar char="●"/>
            </a:pPr>
            <a:r>
              <a:rPr lang="en" sz="2200" dirty="0">
                <a:solidFill>
                  <a:schemeClr val="dk1"/>
                </a:solidFill>
              </a:rPr>
              <a:t>Legal vs. Moral perspectives</a:t>
            </a:r>
            <a:endParaRPr sz="2200" dirty="0">
              <a:solidFill>
                <a:schemeClr val="dk1"/>
              </a:solidFill>
            </a:endParaRPr>
          </a:p>
          <a:p>
            <a:pPr marL="457200" lvl="0" indent="-368300" algn="ctr" rtl="0">
              <a:lnSpc>
                <a:spcPct val="100000"/>
              </a:lnSpc>
              <a:spcBef>
                <a:spcPts val="0"/>
              </a:spcBef>
              <a:spcAft>
                <a:spcPts val="0"/>
              </a:spcAft>
              <a:buClr>
                <a:schemeClr val="dk1"/>
              </a:buClr>
              <a:buSzPts val="2200"/>
              <a:buChar char="●"/>
            </a:pPr>
            <a:r>
              <a:rPr lang="en" sz="2200" dirty="0">
                <a:solidFill>
                  <a:schemeClr val="dk1"/>
                </a:solidFill>
              </a:rPr>
              <a:t>Factual vs. Misinformed perspectives </a:t>
            </a:r>
            <a:endParaRPr sz="2200" dirty="0">
              <a:solidFill>
                <a:srgbClr val="FF0000"/>
              </a:solidFill>
            </a:endParaRPr>
          </a:p>
        </p:txBody>
      </p:sp>
      <p:pic>
        <p:nvPicPr>
          <p:cNvPr id="297" name="Google Shape;297;p46"/>
          <p:cNvPicPr preferRelativeResize="0"/>
          <p:nvPr/>
        </p:nvPicPr>
        <p:blipFill>
          <a:blip r:embed="rId3">
            <a:alphaModFix/>
          </a:blip>
          <a:stretch>
            <a:fillRect/>
          </a:stretch>
        </p:blipFill>
        <p:spPr>
          <a:xfrm>
            <a:off x="2988523" y="1774350"/>
            <a:ext cx="3166975" cy="1594800"/>
          </a:xfrm>
          <a:prstGeom prst="rect">
            <a:avLst/>
          </a:prstGeom>
          <a:noFill/>
          <a:ln>
            <a:noFill/>
          </a:ln>
        </p:spPr>
      </p:pic>
      <p:sp>
        <p:nvSpPr>
          <p:cNvPr id="298" name="Google Shape;298;p46"/>
          <p:cNvSpPr txBox="1"/>
          <p:nvPr/>
        </p:nvSpPr>
        <p:spPr>
          <a:xfrm>
            <a:off x="282725" y="2242800"/>
            <a:ext cx="2604300" cy="65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b="1"/>
              <a:t>PRO-TakeAKnee</a:t>
            </a:r>
            <a:endParaRPr sz="2200" b="1"/>
          </a:p>
        </p:txBody>
      </p:sp>
      <p:sp>
        <p:nvSpPr>
          <p:cNvPr id="299" name="Google Shape;299;p46"/>
          <p:cNvSpPr txBox="1"/>
          <p:nvPr/>
        </p:nvSpPr>
        <p:spPr>
          <a:xfrm>
            <a:off x="6398400" y="2140525"/>
            <a:ext cx="2475900" cy="65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b="1"/>
              <a:t>ANTI-TakeAKnee</a:t>
            </a:r>
            <a:endParaRPr sz="2200" b="1"/>
          </a:p>
        </p:txBody>
      </p:sp>
      <p:sp>
        <p:nvSpPr>
          <p:cNvPr id="300" name="Google Shape;300;p46"/>
          <p:cNvSpPr txBox="1"/>
          <p:nvPr/>
        </p:nvSpPr>
        <p:spPr>
          <a:xfrm>
            <a:off x="2057525" y="546050"/>
            <a:ext cx="6733500" cy="9399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700" b="1">
                <a:highlight>
                  <a:srgbClr val="FFFFFF"/>
                </a:highlight>
              </a:rPr>
              <a:t>Facilitate an activity that allows students to talk in small groups in a way that allows them to discuss the issues, but </a:t>
            </a:r>
            <a:r>
              <a:rPr lang="en" sz="1700" b="1" u="sng">
                <a:highlight>
                  <a:srgbClr val="FFFFFF"/>
                </a:highlight>
              </a:rPr>
              <a:t>does not force them to take a position—yet</a:t>
            </a:r>
            <a:r>
              <a:rPr lang="en" sz="1700" b="1">
                <a:highlight>
                  <a:srgbClr val="FFFFFF"/>
                </a:highlight>
              </a:rPr>
              <a:t>!</a:t>
            </a:r>
            <a:endParaRPr sz="1700" b="1">
              <a:highlight>
                <a:srgbClr val="FFFFFF"/>
              </a:highlight>
            </a:endParaRPr>
          </a:p>
          <a:p>
            <a:pPr marL="0" lvl="0" indent="0" algn="l" rtl="0">
              <a:spcBef>
                <a:spcPts val="0"/>
              </a:spcBef>
              <a:spcAft>
                <a:spcPts val="0"/>
              </a:spcAft>
              <a:buNone/>
            </a:pPr>
            <a:endParaRPr sz="1700" b="1"/>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04"/>
        <p:cNvGrpSpPr/>
        <p:nvPr/>
      </p:nvGrpSpPr>
      <p:grpSpPr>
        <a:xfrm>
          <a:off x="0" y="0"/>
          <a:ext cx="0" cy="0"/>
          <a:chOff x="0" y="0"/>
          <a:chExt cx="0" cy="0"/>
        </a:xfrm>
      </p:grpSpPr>
      <p:sp>
        <p:nvSpPr>
          <p:cNvPr id="305" name="Google Shape;305;p47"/>
          <p:cNvSpPr txBox="1">
            <a:spLocks noGrp="1"/>
          </p:cNvSpPr>
          <p:nvPr>
            <p:ph type="title"/>
          </p:nvPr>
        </p:nvSpPr>
        <p:spPr>
          <a:xfrm>
            <a:off x="426300" y="4621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dirty="0">
                <a:solidFill>
                  <a:srgbClr val="FF0000"/>
                </a:solidFill>
              </a:rPr>
              <a:t>4. </a:t>
            </a:r>
            <a:r>
              <a:rPr lang="en-US" sz="3600" dirty="0" smtClean="0">
                <a:solidFill>
                  <a:srgbClr val="FF0000"/>
                </a:solidFill>
              </a:rPr>
              <a:t>Search</a:t>
            </a:r>
            <a:endParaRPr sz="3000" dirty="0">
              <a:solidFill>
                <a:srgbClr val="FF0000"/>
              </a:solidFill>
            </a:endParaRPr>
          </a:p>
        </p:txBody>
      </p:sp>
      <p:sp>
        <p:nvSpPr>
          <p:cNvPr id="306" name="Google Shape;306;p47"/>
          <p:cNvSpPr txBox="1"/>
          <p:nvPr/>
        </p:nvSpPr>
        <p:spPr>
          <a:xfrm>
            <a:off x="273293" y="1387694"/>
            <a:ext cx="6455413" cy="2822361"/>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342900" lvl="0" indent="-342900" rtl="0">
              <a:spcBef>
                <a:spcPts val="0"/>
              </a:spcBef>
              <a:spcAft>
                <a:spcPts val="0"/>
              </a:spcAft>
              <a:buAutoNum type="arabicPeriod"/>
            </a:pPr>
            <a:r>
              <a:rPr lang="en-US" sz="1800" b="1" dirty="0" smtClean="0"/>
              <a:t>Search within yourself (aka Reflect): </a:t>
            </a:r>
            <a:endParaRPr lang="en-US" sz="1800" b="1" dirty="0" smtClean="0">
              <a:solidFill>
                <a:srgbClr val="FF0000"/>
              </a:solidFill>
            </a:endParaRPr>
          </a:p>
          <a:p>
            <a:pPr marL="285750" lvl="2" indent="-285750">
              <a:buFontTx/>
              <a:buChar char="•"/>
            </a:pPr>
            <a:r>
              <a:rPr lang="en-US" sz="1800" b="1" dirty="0" smtClean="0">
                <a:solidFill>
                  <a:srgbClr val="FF0000"/>
                </a:solidFill>
              </a:rPr>
              <a:t>Activity</a:t>
            </a:r>
          </a:p>
          <a:p>
            <a:pPr marL="285750" lvl="2" indent="-285750">
              <a:buFontTx/>
              <a:buChar char="•"/>
            </a:pPr>
            <a:r>
              <a:rPr lang="en-US" sz="1800" b="1" dirty="0">
                <a:solidFill>
                  <a:srgbClr val="FF0000"/>
                </a:solidFill>
              </a:rPr>
              <a:t>D</a:t>
            </a:r>
            <a:r>
              <a:rPr lang="en" sz="1800" b="1" dirty="0" smtClean="0">
                <a:solidFill>
                  <a:srgbClr val="FF0000"/>
                </a:solidFill>
              </a:rPr>
              <a:t>iscussion </a:t>
            </a:r>
            <a:endParaRPr lang="en-US" sz="1800" b="1" dirty="0" smtClean="0">
              <a:solidFill>
                <a:srgbClr val="FF0000"/>
              </a:solidFill>
            </a:endParaRPr>
          </a:p>
          <a:p>
            <a:pPr marL="285750" lvl="2" indent="-285750">
              <a:buFontTx/>
              <a:buChar char="•"/>
            </a:pPr>
            <a:r>
              <a:rPr lang="en-US" sz="1800" b="1" dirty="0" smtClean="0">
                <a:solidFill>
                  <a:srgbClr val="FF0000"/>
                </a:solidFill>
              </a:rPr>
              <a:t>Issue</a:t>
            </a:r>
          </a:p>
          <a:p>
            <a:pPr lvl="0" rtl="0">
              <a:spcBef>
                <a:spcPts val="0"/>
              </a:spcBef>
              <a:spcAft>
                <a:spcPts val="0"/>
              </a:spcAft>
            </a:pPr>
            <a:endParaRPr lang="en-US" sz="1800" b="1" dirty="0">
              <a:solidFill>
                <a:srgbClr val="FF0000"/>
              </a:solidFill>
            </a:endParaRPr>
          </a:p>
          <a:p>
            <a:pPr marL="342900" lvl="0" indent="-342900" rtl="0">
              <a:spcBef>
                <a:spcPts val="0"/>
              </a:spcBef>
              <a:spcAft>
                <a:spcPts val="0"/>
              </a:spcAft>
              <a:buAutoNum type="arabicPeriod"/>
            </a:pPr>
            <a:r>
              <a:rPr lang="en-US" sz="1800" b="1" dirty="0" smtClean="0">
                <a:solidFill>
                  <a:schemeClr val="tx1"/>
                </a:solidFill>
              </a:rPr>
              <a:t>Search the outside world (aka Inquire): </a:t>
            </a:r>
          </a:p>
          <a:p>
            <a:pPr marL="285750" lvl="0" indent="-285750" rtl="0">
              <a:spcBef>
                <a:spcPts val="0"/>
              </a:spcBef>
              <a:spcAft>
                <a:spcPts val="0"/>
              </a:spcAft>
              <a:buFont typeface="Arial"/>
              <a:buChar char="•"/>
            </a:pPr>
            <a:r>
              <a:rPr lang="en-US" sz="1800" b="1" dirty="0" smtClean="0">
                <a:solidFill>
                  <a:srgbClr val="FF0000"/>
                </a:solidFill>
              </a:rPr>
              <a:t>What questions do you have about the event or issue? </a:t>
            </a:r>
          </a:p>
          <a:p>
            <a:pPr marL="285750" lvl="0" indent="-285750" rtl="0">
              <a:spcBef>
                <a:spcPts val="0"/>
              </a:spcBef>
              <a:spcAft>
                <a:spcPts val="0"/>
              </a:spcAft>
              <a:buFont typeface="Arial"/>
              <a:buChar char="•"/>
            </a:pPr>
            <a:r>
              <a:rPr lang="en-US" sz="1800" b="1" dirty="0" smtClean="0">
                <a:solidFill>
                  <a:srgbClr val="FF0000"/>
                </a:solidFill>
              </a:rPr>
              <a:t>How can you find insights to these questions?</a:t>
            </a:r>
          </a:p>
          <a:p>
            <a:pPr marL="285750" lvl="0" indent="-285750" rtl="0">
              <a:spcBef>
                <a:spcPts val="0"/>
              </a:spcBef>
              <a:spcAft>
                <a:spcPts val="0"/>
              </a:spcAft>
              <a:buFont typeface="Arial"/>
              <a:buChar char="•"/>
            </a:pPr>
            <a:r>
              <a:rPr lang="en-US" sz="1800" b="1" dirty="0" smtClean="0">
                <a:solidFill>
                  <a:srgbClr val="FF0000"/>
                </a:solidFill>
              </a:rPr>
              <a:t>Organize a plan to investigate your questions.</a:t>
            </a:r>
            <a:endParaRPr sz="1800" b="1" dirty="0">
              <a:solidFill>
                <a:srgbClr val="FF0000"/>
              </a:solidFill>
            </a:endParaRPr>
          </a:p>
        </p:txBody>
      </p:sp>
      <p:pic>
        <p:nvPicPr>
          <p:cNvPr id="307" name="Google Shape;307;p47"/>
          <p:cNvPicPr preferRelativeResize="0"/>
          <p:nvPr/>
        </p:nvPicPr>
        <p:blipFill>
          <a:blip r:embed="rId3">
            <a:alphaModFix/>
          </a:blip>
          <a:stretch>
            <a:fillRect/>
          </a:stretch>
        </p:blipFill>
        <p:spPr>
          <a:xfrm>
            <a:off x="6837248" y="215217"/>
            <a:ext cx="2109652" cy="1318956"/>
          </a:xfrm>
          <a:prstGeom prst="rect">
            <a:avLst/>
          </a:prstGeom>
          <a:noFill/>
          <a:ln>
            <a:noFill/>
          </a:ln>
        </p:spPr>
      </p:pic>
      <p:sp>
        <p:nvSpPr>
          <p:cNvPr id="2" name="TextBox 1"/>
          <p:cNvSpPr txBox="1"/>
          <p:nvPr/>
        </p:nvSpPr>
        <p:spPr>
          <a:xfrm>
            <a:off x="762756" y="4562853"/>
            <a:ext cx="7021623" cy="307777"/>
          </a:xfrm>
          <a:prstGeom prst="rect">
            <a:avLst/>
          </a:prstGeom>
          <a:noFill/>
        </p:spPr>
        <p:txBody>
          <a:bodyPr wrap="square" rtlCol="0">
            <a:spAutoFit/>
          </a:bodyPr>
          <a:lstStyle/>
          <a:p>
            <a:r>
              <a:rPr lang="en-US" dirty="0" smtClean="0">
                <a:hlinkClick r:id="rId4"/>
              </a:rPr>
              <a:t>C3 Inquiry Design Model </a:t>
            </a:r>
            <a:r>
              <a:rPr lang="en-US" dirty="0" smtClean="0"/>
              <a:t>= Template for guiding the process of searching &amp; inquiring</a:t>
            </a: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11"/>
        <p:cNvGrpSpPr/>
        <p:nvPr/>
      </p:nvGrpSpPr>
      <p:grpSpPr>
        <a:xfrm>
          <a:off x="0" y="0"/>
          <a:ext cx="0" cy="0"/>
          <a:chOff x="0" y="0"/>
          <a:chExt cx="0" cy="0"/>
        </a:xfrm>
      </p:grpSpPr>
      <p:sp>
        <p:nvSpPr>
          <p:cNvPr id="312" name="Google Shape;312;p48"/>
          <p:cNvSpPr txBox="1">
            <a:spLocks noGrp="1"/>
          </p:cNvSpPr>
          <p:nvPr>
            <p:ph type="title"/>
          </p:nvPr>
        </p:nvSpPr>
        <p:spPr>
          <a:xfrm>
            <a:off x="196075" y="1266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3600">
                <a:solidFill>
                  <a:srgbClr val="FF0000"/>
                </a:solidFill>
              </a:rPr>
              <a:t>5. Analyze </a:t>
            </a:r>
            <a:endParaRPr sz="3600" b="1">
              <a:solidFill>
                <a:srgbClr val="FF0000"/>
              </a:solidFill>
            </a:endParaRPr>
          </a:p>
        </p:txBody>
      </p:sp>
      <p:pic>
        <p:nvPicPr>
          <p:cNvPr id="313" name="Google Shape;313;p48"/>
          <p:cNvPicPr preferRelativeResize="0"/>
          <p:nvPr/>
        </p:nvPicPr>
        <p:blipFill>
          <a:blip r:embed="rId3">
            <a:alphaModFix/>
          </a:blip>
          <a:stretch>
            <a:fillRect/>
          </a:stretch>
        </p:blipFill>
        <p:spPr>
          <a:xfrm>
            <a:off x="4808033" y="767154"/>
            <a:ext cx="2378767" cy="3724350"/>
          </a:xfrm>
          <a:prstGeom prst="rect">
            <a:avLst/>
          </a:prstGeom>
          <a:noFill/>
          <a:ln>
            <a:noFill/>
          </a:ln>
        </p:spPr>
      </p:pic>
      <p:cxnSp>
        <p:nvCxnSpPr>
          <p:cNvPr id="314" name="Google Shape;314;p48"/>
          <p:cNvCxnSpPr/>
          <p:nvPr/>
        </p:nvCxnSpPr>
        <p:spPr>
          <a:xfrm>
            <a:off x="4397525" y="1237750"/>
            <a:ext cx="1057500" cy="37500"/>
          </a:xfrm>
          <a:prstGeom prst="straightConnector1">
            <a:avLst/>
          </a:prstGeom>
          <a:noFill/>
          <a:ln w="76200" cap="flat" cmpd="sng">
            <a:solidFill>
              <a:srgbClr val="FF0000"/>
            </a:solidFill>
            <a:prstDash val="solid"/>
            <a:round/>
            <a:headEnd type="none" w="med" len="med"/>
            <a:tailEnd type="triangle" w="med" len="med"/>
          </a:ln>
        </p:spPr>
      </p:cxnSp>
      <p:sp>
        <p:nvSpPr>
          <p:cNvPr id="315" name="Google Shape;315;p48"/>
          <p:cNvSpPr txBox="1"/>
          <p:nvPr/>
        </p:nvSpPr>
        <p:spPr>
          <a:xfrm>
            <a:off x="1209700" y="920000"/>
            <a:ext cx="2950500" cy="122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t>The current event</a:t>
            </a:r>
            <a:r>
              <a:rPr lang="en" sz="2400"/>
              <a:t> </a:t>
            </a:r>
            <a:endParaRPr sz="2400"/>
          </a:p>
          <a:p>
            <a:pPr marL="0" lvl="0" indent="0" algn="l" rtl="0">
              <a:spcBef>
                <a:spcPts val="0"/>
              </a:spcBef>
              <a:spcAft>
                <a:spcPts val="0"/>
              </a:spcAft>
              <a:buNone/>
            </a:pPr>
            <a:r>
              <a:rPr lang="en" sz="2400"/>
              <a:t>(Colin Kaepernick) </a:t>
            </a:r>
            <a:endParaRPr sz="2400"/>
          </a:p>
        </p:txBody>
      </p:sp>
      <p:cxnSp>
        <p:nvCxnSpPr>
          <p:cNvPr id="316" name="Google Shape;316;p48"/>
          <p:cNvCxnSpPr/>
          <p:nvPr/>
        </p:nvCxnSpPr>
        <p:spPr>
          <a:xfrm rot="10800000" flipH="1">
            <a:off x="3990575" y="3205600"/>
            <a:ext cx="1229400" cy="711300"/>
          </a:xfrm>
          <a:prstGeom prst="straightConnector1">
            <a:avLst/>
          </a:prstGeom>
          <a:noFill/>
          <a:ln w="76200" cap="flat" cmpd="sng">
            <a:solidFill>
              <a:srgbClr val="FF0000"/>
            </a:solidFill>
            <a:prstDash val="solid"/>
            <a:round/>
            <a:headEnd type="none" w="med" len="med"/>
            <a:tailEnd type="triangle" w="med" len="med"/>
          </a:ln>
        </p:spPr>
      </p:cxnSp>
      <p:sp>
        <p:nvSpPr>
          <p:cNvPr id="317" name="Google Shape;317;p48"/>
          <p:cNvSpPr txBox="1"/>
          <p:nvPr/>
        </p:nvSpPr>
        <p:spPr>
          <a:xfrm>
            <a:off x="1055739" y="3380500"/>
            <a:ext cx="2821861" cy="132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smtClean="0"/>
              <a:t>Histor</a:t>
            </a:r>
            <a:r>
              <a:rPr lang="en-US" sz="2400" b="1" dirty="0" err="1" smtClean="0"/>
              <a:t>ical</a:t>
            </a:r>
            <a:r>
              <a:rPr lang="en-US" sz="2400" b="1" dirty="0" smtClean="0"/>
              <a:t> c</a:t>
            </a:r>
            <a:r>
              <a:rPr lang="en" sz="2400" b="1" dirty="0" smtClean="0"/>
              <a:t>ontext </a:t>
            </a:r>
            <a:endParaRPr sz="2400" dirty="0"/>
          </a:p>
          <a:p>
            <a:pPr marL="0" lvl="0" indent="0" algn="l" rtl="0">
              <a:spcBef>
                <a:spcPts val="0"/>
              </a:spcBef>
              <a:spcAft>
                <a:spcPts val="0"/>
              </a:spcAft>
              <a:buNone/>
            </a:pPr>
            <a:r>
              <a:rPr lang="en" sz="2400" dirty="0"/>
              <a:t>(Racial injustice)</a:t>
            </a:r>
            <a:endParaRPr sz="2400" dirty="0"/>
          </a:p>
          <a:p>
            <a:pPr marL="0" lvl="0" indent="0" algn="l" rtl="0">
              <a:spcBef>
                <a:spcPts val="0"/>
              </a:spcBef>
              <a:spcAft>
                <a:spcPts val="0"/>
              </a:spcAft>
              <a:buNone/>
            </a:pPr>
            <a:r>
              <a:rPr lang="en" sz="2400" dirty="0"/>
              <a:t>*Most important! </a:t>
            </a:r>
            <a:endParaRPr sz="2400" dirty="0"/>
          </a:p>
        </p:txBody>
      </p:sp>
      <p:sp>
        <p:nvSpPr>
          <p:cNvPr id="2" name="TextBox 1"/>
          <p:cNvSpPr txBox="1"/>
          <p:nvPr/>
        </p:nvSpPr>
        <p:spPr>
          <a:xfrm>
            <a:off x="7393155" y="1131822"/>
            <a:ext cx="1521381" cy="2862323"/>
          </a:xfrm>
          <a:prstGeom prst="rect">
            <a:avLst/>
          </a:prstGeom>
          <a:noFill/>
        </p:spPr>
        <p:txBody>
          <a:bodyPr wrap="square" rtlCol="0">
            <a:spAutoFit/>
          </a:bodyPr>
          <a:lstStyle/>
          <a:p>
            <a:pPr algn="ctr"/>
            <a:r>
              <a:rPr lang="en-US" sz="1800" b="1" dirty="0" smtClean="0">
                <a:solidFill>
                  <a:srgbClr val="FF0000"/>
                </a:solidFill>
              </a:rPr>
              <a:t>Remind students to continue their inquiry journals as they analyze the event and issue more deeply.</a:t>
            </a:r>
            <a:endParaRPr lang="en-US" sz="1800" b="1"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13189</TotalTime>
  <Words>3650</Words>
  <Application>Microsoft Macintosh PowerPoint</Application>
  <PresentationFormat>On-screen Show (16:9)</PresentationFormat>
  <Paragraphs>313</Paragraphs>
  <Slides>45</Slides>
  <Notes>41</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Simple Light</vt:lpstr>
      <vt:lpstr>LETS ACT  A Pathway to Racial Literacy: Using the LETS ACT Framework to Teach Controversial Issues   LOVE &amp; LISTEN - EDUCATE - TALK – SEARCH  ANALYZE - CONCLUDE - TAKE ACTION </vt:lpstr>
      <vt:lpstr>My Context &amp; Positionality</vt:lpstr>
      <vt:lpstr>PowerPoint Presentation</vt:lpstr>
      <vt:lpstr>Love</vt:lpstr>
      <vt:lpstr>1. Listen </vt:lpstr>
      <vt:lpstr>2. Educate</vt:lpstr>
      <vt:lpstr>3. Talk</vt:lpstr>
      <vt:lpstr>4. Search</vt:lpstr>
      <vt:lpstr>5. Analyze </vt:lpstr>
      <vt:lpstr>5. Analyze - How do you go deeper? </vt:lpstr>
      <vt:lpstr>5. Analyze (Children’s Literature)</vt:lpstr>
      <vt:lpstr>Use Critical Lenses to Read All Books</vt:lpstr>
      <vt:lpstr>5. Analyze (History &amp; Patterns) </vt:lpstr>
      <vt:lpstr>5. Analyze (Consequence Mapping)  </vt:lpstr>
      <vt:lpstr>5. Analyze (Systems Thinking Tools - Waters Foundation)  </vt:lpstr>
      <vt:lpstr>6. Conclude (through deliberation) </vt:lpstr>
      <vt:lpstr>7. Take Action (and assess)</vt:lpstr>
      <vt:lpstr>PowerPoint Presentation</vt:lpstr>
      <vt:lpstr>Controversy</vt:lpstr>
      <vt:lpstr>The Purpose of S.S. Education</vt:lpstr>
      <vt:lpstr>The Health of a Democracy</vt:lpstr>
      <vt:lpstr>Job Security</vt:lpstr>
      <vt:lpstr>Content Knowledge</vt:lpstr>
      <vt:lpstr>Critical Thinking &amp; Moral Reasoning</vt:lpstr>
      <vt:lpstr>Classroom Engagement</vt:lpstr>
      <vt:lpstr>Long-term Civic Engagement</vt:lpstr>
      <vt:lpstr>Conflict Resolution Skills</vt:lpstr>
      <vt:lpstr>Combat Bias &amp; Prejudice</vt:lpstr>
      <vt:lpstr>Combat Myths</vt:lpstr>
      <vt:lpstr>Combat Misinformation</vt:lpstr>
      <vt:lpstr>Combat Discrimination &amp; Violence</vt:lpstr>
      <vt:lpstr>Kids can handle it</vt:lpstr>
      <vt:lpstr>It may be hard, but kids need to handle it</vt:lpstr>
      <vt:lpstr>Combat White Fragility</vt:lpstr>
      <vt:lpstr>Affirm Identities &amp; Experiences of Marginalized Children </vt:lpstr>
      <vt:lpstr>So We Don’t Leave Our Kids Out To Dry</vt:lpstr>
      <vt:lpstr>If a Kid Says Something Problematic, We Can Be There For the Kids It May Have Offended</vt:lpstr>
      <vt:lpstr>Develops our Racial Literacy</vt:lpstr>
      <vt:lpstr>Some general tips:</vt:lpstr>
      <vt:lpstr>Tips on Political Disclosure</vt:lpstr>
      <vt:lpstr>Handouts</vt:lpstr>
      <vt:lpstr>Amazing Resources – Sign in &amp; I will email you this list &amp; handouts!</vt:lpstr>
      <vt:lpstr>References</vt:lpstr>
      <vt:lpstr>References</vt:lpstr>
      <vt:lpstr>  Thank you! Questions?    LETS ACT A Framework for Teaching Controversial Current Events  LOVE &amp; LISTEN - EDUCATE - TALK - SEARCH  ANALYZE - CONCLUDE - TAKE ACTION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Genevieve Caffrey</cp:lastModifiedBy>
  <cp:revision>25</cp:revision>
  <dcterms:modified xsi:type="dcterms:W3CDTF">2019-08-02T17:52:49Z</dcterms:modified>
</cp:coreProperties>
</file>